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theme/themeOverride1.xml" ContentType="application/vnd.openxmlformats-officedocument.themeOverrid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theme/themeOverride2.xml" ContentType="application/vnd.openxmlformats-officedocument.themeOverrid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theme/themeOverride3.xml" ContentType="application/vnd.openxmlformats-officedocument.themeOverrid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3" r:id="rId9"/>
    <p:sldId id="264" r:id="rId10"/>
    <p:sldId id="266" r:id="rId11"/>
    <p:sldId id="265" r:id="rId12"/>
    <p:sldId id="267" r:id="rId13"/>
  </p:sldIdLst>
  <p:sldSz cx="7315200" cy="73152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34608" autoAdjust="0"/>
    <p:restoredTop sz="86451" autoAdjust="0"/>
  </p:normalViewPr>
  <p:slideViewPr>
    <p:cSldViewPr snapToGrid="0">
      <p:cViewPr varScale="1">
        <p:scale>
          <a:sx n="90" d="100"/>
          <a:sy n="90" d="100"/>
        </p:scale>
        <p:origin x="1062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herke\Downloads\LSU-GF-future-viability(public-version)%20(1)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herke\Documents\Genomics%20Facility\GF%20Website\GF-Web-Local\Genomics\survey\LSU-GF-future-viability(public-version).xlsx" TargetMode="External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herke\Documents\Genomics%20Facility\GF%20Website\GF-Web-Local\Genomics\survey\LSU-GF-future-viability(public-version).xlsx" TargetMode="External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herke\Downloads\LSU-GF-future-viability(public-version)%20(1)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herke\Downloads\LSU-GF-future-viability(public-version)%20(1)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herke\Downloads\LSU-GF-future-viability(public-version)%20(1)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herke\Downloads\LSU-GF-future-viability(public-version)%20(1)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7.xml"/><Relationship Id="rId1" Type="http://schemas.microsoft.com/office/2011/relationships/chartStyle" Target="style7.xml"/><Relationship Id="rId4" Type="http://schemas.openxmlformats.org/officeDocument/2006/relationships/package" Target="../embeddings/Microsoft_Excel_Worksheet1.xlsx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8.xml"/><Relationship Id="rId1" Type="http://schemas.microsoft.com/office/2011/relationships/chartStyle" Target="style8.xml"/><Relationship Id="rId4" Type="http://schemas.openxmlformats.org/officeDocument/2006/relationships/package" Target="../embeddings/Microsoft_Excel_Worksheet2.xlsx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3.xml"/><Relationship Id="rId2" Type="http://schemas.microsoft.com/office/2011/relationships/chartColorStyle" Target="colors9.xml"/><Relationship Id="rId1" Type="http://schemas.microsoft.com/office/2011/relationships/chartStyle" Target="style9.xml"/><Relationship Id="rId4" Type="http://schemas.openxmlformats.org/officeDocument/2006/relationships/package" Target="../embeddings/Microsoft_Excel_Workshee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Summary_Survey!$A$18:$A$22</c:f>
              <c:strCache>
                <c:ptCount val="5"/>
                <c:pt idx="0">
                  <c:v>Faculty</c:v>
                </c:pt>
                <c:pt idx="1">
                  <c:v>Staff</c:v>
                </c:pt>
                <c:pt idx="2">
                  <c:v>Post-doc</c:v>
                </c:pt>
                <c:pt idx="3">
                  <c:v>Graduate student</c:v>
                </c:pt>
                <c:pt idx="4">
                  <c:v>Undergraduate</c:v>
                </c:pt>
              </c:strCache>
            </c:strRef>
          </c:cat>
          <c:val>
            <c:numRef>
              <c:f>Summary_Survey!$E$18:$E$22</c:f>
              <c:numCache>
                <c:formatCode>0%</c:formatCode>
                <c:ptCount val="5"/>
                <c:pt idx="0">
                  <c:v>0.4375</c:v>
                </c:pt>
                <c:pt idx="1">
                  <c:v>6.25E-2</c:v>
                </c:pt>
                <c:pt idx="2">
                  <c:v>0.13750000000000001</c:v>
                </c:pt>
                <c:pt idx="3">
                  <c:v>0.35</c:v>
                </c:pt>
                <c:pt idx="4">
                  <c:v>1.2500000000000001E-2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018-4FD9-8DDB-C67D953D530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039998863"/>
        <c:axId val="1040003439"/>
      </c:barChart>
      <c:catAx>
        <c:axId val="103999886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40003439"/>
        <c:crosses val="autoZero"/>
        <c:auto val="1"/>
        <c:lblAlgn val="ctr"/>
        <c:lblOffset val="100"/>
        <c:noMultiLvlLbl val="0"/>
      </c:catAx>
      <c:valAx>
        <c:axId val="104000343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39998863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accent4">
        <a:lumMod val="20000"/>
        <a:lumOff val="80000"/>
      </a:schemeClr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Summary_Survey!$A$178</c:f>
              <c:strCache>
                <c:ptCount val="1"/>
                <c:pt idx="0">
                  <c:v>Mission Critical</c:v>
                </c:pt>
              </c:strCache>
            </c:strRef>
          </c:tx>
          <c:spPr>
            <a:solidFill>
              <a:schemeClr val="accent1"/>
            </a:solidFill>
            <a:ln>
              <a:solidFill>
                <a:sysClr val="windowText" lastClr="000000">
                  <a:lumMod val="15000"/>
                  <a:lumOff val="85000"/>
                </a:sysClr>
              </a:solidFill>
            </a:ln>
            <a:effectLst/>
          </c:spPr>
          <c:invertIfNegative val="0"/>
          <c:cat>
            <c:strRef>
              <c:f>Summary_Survey!$B$177:$I$177</c:f>
              <c:strCache>
                <c:ptCount val="8"/>
                <c:pt idx="0">
                  <c:v>ABI 3500xl</c:v>
                </c:pt>
                <c:pt idx="1">
                  <c:v>ABI QuantStudio6Pro (qPCR)</c:v>
                </c:pt>
                <c:pt idx="2">
                  <c:v>QuantStudio digital qPCR</c:v>
                </c:pt>
                <c:pt idx="3">
                  <c:v>Azure Cielo6 (qPCR)</c:v>
                </c:pt>
                <c:pt idx="4">
                  <c:v>KingFisher Flex</c:v>
                </c:pt>
                <c:pt idx="5">
                  <c:v>Azure Biomolecular Imager</c:v>
                </c:pt>
                <c:pt idx="6">
                  <c:v>BioTek Microplate Reader</c:v>
                </c:pt>
                <c:pt idx="7">
                  <c:v>PacBio Sequel IIe</c:v>
                </c:pt>
              </c:strCache>
            </c:strRef>
          </c:cat>
          <c:val>
            <c:numRef>
              <c:f>Summary_Survey!$B$178:$I$178</c:f>
              <c:numCache>
                <c:formatCode>0%</c:formatCode>
                <c:ptCount val="8"/>
                <c:pt idx="0">
                  <c:v>0.36065573770491804</c:v>
                </c:pt>
                <c:pt idx="1">
                  <c:v>0.30645161290322581</c:v>
                </c:pt>
                <c:pt idx="2">
                  <c:v>0.27450980392156865</c:v>
                </c:pt>
                <c:pt idx="3">
                  <c:v>0.21276595744680851</c:v>
                </c:pt>
                <c:pt idx="4">
                  <c:v>0.22727272727272727</c:v>
                </c:pt>
                <c:pt idx="5">
                  <c:v>0.22916666666666666</c:v>
                </c:pt>
                <c:pt idx="6">
                  <c:v>0.22</c:v>
                </c:pt>
                <c:pt idx="7">
                  <c:v>0.25490196078431371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37C-4477-B459-32E3EB1484FB}"/>
            </c:ext>
          </c:extLst>
        </c:ser>
        <c:ser>
          <c:idx val="1"/>
          <c:order val="1"/>
          <c:tx>
            <c:strRef>
              <c:f>Summary_Survey!$A$179</c:f>
              <c:strCache>
                <c:ptCount val="1"/>
                <c:pt idx="0">
                  <c:v>High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Summary_Survey!$B$177:$I$177</c:f>
              <c:strCache>
                <c:ptCount val="8"/>
                <c:pt idx="0">
                  <c:v>ABI 3500xl</c:v>
                </c:pt>
                <c:pt idx="1">
                  <c:v>ABI QuantStudio6Pro (qPCR)</c:v>
                </c:pt>
                <c:pt idx="2">
                  <c:v>QuantStudio digital qPCR</c:v>
                </c:pt>
                <c:pt idx="3">
                  <c:v>Azure Cielo6 (qPCR)</c:v>
                </c:pt>
                <c:pt idx="4">
                  <c:v>KingFisher Flex</c:v>
                </c:pt>
                <c:pt idx="5">
                  <c:v>Azure Biomolecular Imager</c:v>
                </c:pt>
                <c:pt idx="6">
                  <c:v>BioTek Microplate Reader</c:v>
                </c:pt>
                <c:pt idx="7">
                  <c:v>PacBio Sequel IIe</c:v>
                </c:pt>
              </c:strCache>
            </c:strRef>
          </c:cat>
          <c:val>
            <c:numRef>
              <c:f>Summary_Survey!$B$179:$I$179</c:f>
              <c:numCache>
                <c:formatCode>0%</c:formatCode>
                <c:ptCount val="8"/>
                <c:pt idx="0">
                  <c:v>0.45901639344262296</c:v>
                </c:pt>
                <c:pt idx="1">
                  <c:v>0.38709677419354838</c:v>
                </c:pt>
                <c:pt idx="2">
                  <c:v>0.45098039215686275</c:v>
                </c:pt>
                <c:pt idx="3">
                  <c:v>0.46808510638297873</c:v>
                </c:pt>
                <c:pt idx="4">
                  <c:v>0.43181818181818182</c:v>
                </c:pt>
                <c:pt idx="5">
                  <c:v>0.3125</c:v>
                </c:pt>
                <c:pt idx="6">
                  <c:v>0.32</c:v>
                </c:pt>
                <c:pt idx="7">
                  <c:v>0.33333333333333331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37C-4477-B459-32E3EB1484FB}"/>
            </c:ext>
          </c:extLst>
        </c:ser>
        <c:ser>
          <c:idx val="2"/>
          <c:order val="2"/>
          <c:tx>
            <c:strRef>
              <c:f>Summary_Survey!$A$180</c:f>
              <c:strCache>
                <c:ptCount val="1"/>
                <c:pt idx="0">
                  <c:v>Medium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Summary_Survey!$B$177:$I$177</c:f>
              <c:strCache>
                <c:ptCount val="8"/>
                <c:pt idx="0">
                  <c:v>ABI 3500xl</c:v>
                </c:pt>
                <c:pt idx="1">
                  <c:v>ABI QuantStudio6Pro (qPCR)</c:v>
                </c:pt>
                <c:pt idx="2">
                  <c:v>QuantStudio digital qPCR</c:v>
                </c:pt>
                <c:pt idx="3">
                  <c:v>Azure Cielo6 (qPCR)</c:v>
                </c:pt>
                <c:pt idx="4">
                  <c:v>KingFisher Flex</c:v>
                </c:pt>
                <c:pt idx="5">
                  <c:v>Azure Biomolecular Imager</c:v>
                </c:pt>
                <c:pt idx="6">
                  <c:v>BioTek Microplate Reader</c:v>
                </c:pt>
                <c:pt idx="7">
                  <c:v>PacBio Sequel IIe</c:v>
                </c:pt>
              </c:strCache>
            </c:strRef>
          </c:cat>
          <c:val>
            <c:numRef>
              <c:f>Summary_Survey!$B$180:$I$180</c:f>
              <c:numCache>
                <c:formatCode>0%</c:formatCode>
                <c:ptCount val="8"/>
                <c:pt idx="0">
                  <c:v>9.8360655737704916E-2</c:v>
                </c:pt>
                <c:pt idx="1">
                  <c:v>0.22580645161290322</c:v>
                </c:pt>
                <c:pt idx="2">
                  <c:v>0.19607843137254902</c:v>
                </c:pt>
                <c:pt idx="3">
                  <c:v>0.19148936170212766</c:v>
                </c:pt>
                <c:pt idx="4">
                  <c:v>0.20454545454545456</c:v>
                </c:pt>
                <c:pt idx="5">
                  <c:v>0.33333333333333331</c:v>
                </c:pt>
                <c:pt idx="6">
                  <c:v>0.36</c:v>
                </c:pt>
                <c:pt idx="7">
                  <c:v>0.31372549019607843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37C-4477-B459-32E3EB1484FB}"/>
            </c:ext>
          </c:extLst>
        </c:ser>
        <c:ser>
          <c:idx val="3"/>
          <c:order val="3"/>
          <c:tx>
            <c:strRef>
              <c:f>Summary_Survey!$A$181</c:f>
              <c:strCache>
                <c:ptCount val="1"/>
                <c:pt idx="0">
                  <c:v>Low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Summary_Survey!$B$177:$I$177</c:f>
              <c:strCache>
                <c:ptCount val="8"/>
                <c:pt idx="0">
                  <c:v>ABI 3500xl</c:v>
                </c:pt>
                <c:pt idx="1">
                  <c:v>ABI QuantStudio6Pro (qPCR)</c:v>
                </c:pt>
                <c:pt idx="2">
                  <c:v>QuantStudio digital qPCR</c:v>
                </c:pt>
                <c:pt idx="3">
                  <c:v>Azure Cielo6 (qPCR)</c:v>
                </c:pt>
                <c:pt idx="4">
                  <c:v>KingFisher Flex</c:v>
                </c:pt>
                <c:pt idx="5">
                  <c:v>Azure Biomolecular Imager</c:v>
                </c:pt>
                <c:pt idx="6">
                  <c:v>BioTek Microplate Reader</c:v>
                </c:pt>
                <c:pt idx="7">
                  <c:v>PacBio Sequel IIe</c:v>
                </c:pt>
              </c:strCache>
            </c:strRef>
          </c:cat>
          <c:val>
            <c:numRef>
              <c:f>Summary_Survey!$B$181:$I$181</c:f>
              <c:numCache>
                <c:formatCode>0%</c:formatCode>
                <c:ptCount val="8"/>
                <c:pt idx="0">
                  <c:v>8.1967213114754092E-2</c:v>
                </c:pt>
                <c:pt idx="1">
                  <c:v>8.0645161290322578E-2</c:v>
                </c:pt>
                <c:pt idx="2">
                  <c:v>7.8431372549019607E-2</c:v>
                </c:pt>
                <c:pt idx="3">
                  <c:v>0.1276595744680851</c:v>
                </c:pt>
                <c:pt idx="4">
                  <c:v>0.13636363636363635</c:v>
                </c:pt>
                <c:pt idx="5">
                  <c:v>0.125</c:v>
                </c:pt>
                <c:pt idx="6">
                  <c:v>0.1</c:v>
                </c:pt>
                <c:pt idx="7">
                  <c:v>9.8039215686274508E-2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837C-4477-B459-32E3EB1484F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044179487"/>
        <c:axId val="1044181567"/>
      </c:barChart>
      <c:catAx>
        <c:axId val="104417948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ysClr val="windowText" lastClr="000000">
                <a:lumMod val="15000"/>
                <a:lumOff val="85000"/>
              </a:sys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44181567"/>
        <c:crosses val="autoZero"/>
        <c:auto val="1"/>
        <c:lblAlgn val="ctr"/>
        <c:lblOffset val="100"/>
        <c:noMultiLvlLbl val="0"/>
      </c:catAx>
      <c:valAx>
        <c:axId val="104418156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4417948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solidFill>
        <a:sysClr val="windowText" lastClr="000000">
          <a:lumMod val="15000"/>
          <a:lumOff val="85000"/>
        </a:sysClr>
      </a:solidFill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49661821118514E-2"/>
          <c:y val="0.19791780821917809"/>
          <c:w val="0.91152954438387512"/>
          <c:h val="0.4575210153525329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Summary_Survey!$B$177</c:f>
              <c:strCache>
                <c:ptCount val="1"/>
                <c:pt idx="0">
                  <c:v>ABI 3500xl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Summary_Survey!$A$178:$A$181</c:f>
              <c:strCache>
                <c:ptCount val="4"/>
                <c:pt idx="0">
                  <c:v>Mission Critical</c:v>
                </c:pt>
                <c:pt idx="1">
                  <c:v>High</c:v>
                </c:pt>
                <c:pt idx="2">
                  <c:v>Medium</c:v>
                </c:pt>
                <c:pt idx="3">
                  <c:v>Low</c:v>
                </c:pt>
              </c:strCache>
            </c:strRef>
          </c:cat>
          <c:val>
            <c:numRef>
              <c:f>Summary_Survey!$B$178:$B$181</c:f>
              <c:numCache>
                <c:formatCode>0%</c:formatCode>
                <c:ptCount val="4"/>
                <c:pt idx="0">
                  <c:v>0.36065573770491804</c:v>
                </c:pt>
                <c:pt idx="1">
                  <c:v>0.45901639344262296</c:v>
                </c:pt>
                <c:pt idx="2">
                  <c:v>9.8360655737704916E-2</c:v>
                </c:pt>
                <c:pt idx="3">
                  <c:v>8.1967213114754092E-2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5F4-4E16-927F-01D73B536870}"/>
            </c:ext>
          </c:extLst>
        </c:ser>
        <c:ser>
          <c:idx val="1"/>
          <c:order val="1"/>
          <c:tx>
            <c:strRef>
              <c:f>Summary_Survey!$C$177</c:f>
              <c:strCache>
                <c:ptCount val="1"/>
                <c:pt idx="0">
                  <c:v>ABI QuantStudio6Pro (qPCR)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Summary_Survey!$A$178:$A$181</c:f>
              <c:strCache>
                <c:ptCount val="4"/>
                <c:pt idx="0">
                  <c:v>Mission Critical</c:v>
                </c:pt>
                <c:pt idx="1">
                  <c:v>High</c:v>
                </c:pt>
                <c:pt idx="2">
                  <c:v>Medium</c:v>
                </c:pt>
                <c:pt idx="3">
                  <c:v>Low</c:v>
                </c:pt>
              </c:strCache>
            </c:strRef>
          </c:cat>
          <c:val>
            <c:numRef>
              <c:f>Summary_Survey!$C$178:$C$181</c:f>
              <c:numCache>
                <c:formatCode>0%</c:formatCode>
                <c:ptCount val="4"/>
                <c:pt idx="0">
                  <c:v>0.30645161290322581</c:v>
                </c:pt>
                <c:pt idx="1">
                  <c:v>0.38709677419354838</c:v>
                </c:pt>
                <c:pt idx="2">
                  <c:v>0.22580645161290322</c:v>
                </c:pt>
                <c:pt idx="3">
                  <c:v>8.0645161290322578E-2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5F4-4E16-927F-01D73B536870}"/>
            </c:ext>
          </c:extLst>
        </c:ser>
        <c:ser>
          <c:idx val="2"/>
          <c:order val="2"/>
          <c:tx>
            <c:strRef>
              <c:f>Summary_Survey!$D$177</c:f>
              <c:strCache>
                <c:ptCount val="1"/>
                <c:pt idx="0">
                  <c:v>QuantStudio digital qPCR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Summary_Survey!$A$178:$A$181</c:f>
              <c:strCache>
                <c:ptCount val="4"/>
                <c:pt idx="0">
                  <c:v>Mission Critical</c:v>
                </c:pt>
                <c:pt idx="1">
                  <c:v>High</c:v>
                </c:pt>
                <c:pt idx="2">
                  <c:v>Medium</c:v>
                </c:pt>
                <c:pt idx="3">
                  <c:v>Low</c:v>
                </c:pt>
              </c:strCache>
            </c:strRef>
          </c:cat>
          <c:val>
            <c:numRef>
              <c:f>Summary_Survey!$D$178:$D$181</c:f>
              <c:numCache>
                <c:formatCode>0%</c:formatCode>
                <c:ptCount val="4"/>
                <c:pt idx="0">
                  <c:v>0.27450980392156865</c:v>
                </c:pt>
                <c:pt idx="1">
                  <c:v>0.45098039215686275</c:v>
                </c:pt>
                <c:pt idx="2">
                  <c:v>0.19607843137254902</c:v>
                </c:pt>
                <c:pt idx="3">
                  <c:v>7.8431372549019607E-2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5F4-4E16-927F-01D73B536870}"/>
            </c:ext>
          </c:extLst>
        </c:ser>
        <c:ser>
          <c:idx val="3"/>
          <c:order val="3"/>
          <c:tx>
            <c:strRef>
              <c:f>Summary_Survey!$E$177</c:f>
              <c:strCache>
                <c:ptCount val="1"/>
                <c:pt idx="0">
                  <c:v>Azure Cielo6 (qPCR)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Summary_Survey!$A$178:$A$181</c:f>
              <c:strCache>
                <c:ptCount val="4"/>
                <c:pt idx="0">
                  <c:v>Mission Critical</c:v>
                </c:pt>
                <c:pt idx="1">
                  <c:v>High</c:v>
                </c:pt>
                <c:pt idx="2">
                  <c:v>Medium</c:v>
                </c:pt>
                <c:pt idx="3">
                  <c:v>Low</c:v>
                </c:pt>
              </c:strCache>
            </c:strRef>
          </c:cat>
          <c:val>
            <c:numRef>
              <c:f>Summary_Survey!$E$178:$E$181</c:f>
              <c:numCache>
                <c:formatCode>0%</c:formatCode>
                <c:ptCount val="4"/>
                <c:pt idx="0">
                  <c:v>0.21276595744680851</c:v>
                </c:pt>
                <c:pt idx="1">
                  <c:v>0.46808510638297873</c:v>
                </c:pt>
                <c:pt idx="2">
                  <c:v>0.19148936170212766</c:v>
                </c:pt>
                <c:pt idx="3">
                  <c:v>0.1276595744680851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B5F4-4E16-927F-01D73B536870}"/>
            </c:ext>
          </c:extLst>
        </c:ser>
        <c:ser>
          <c:idx val="4"/>
          <c:order val="4"/>
          <c:tx>
            <c:strRef>
              <c:f>Summary_Survey!$F$177</c:f>
              <c:strCache>
                <c:ptCount val="1"/>
                <c:pt idx="0">
                  <c:v>KingFisher Flex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Summary_Survey!$A$178:$A$181</c:f>
              <c:strCache>
                <c:ptCount val="4"/>
                <c:pt idx="0">
                  <c:v>Mission Critical</c:v>
                </c:pt>
                <c:pt idx="1">
                  <c:v>High</c:v>
                </c:pt>
                <c:pt idx="2">
                  <c:v>Medium</c:v>
                </c:pt>
                <c:pt idx="3">
                  <c:v>Low</c:v>
                </c:pt>
              </c:strCache>
            </c:strRef>
          </c:cat>
          <c:val>
            <c:numRef>
              <c:f>Summary_Survey!$F$178:$F$181</c:f>
              <c:numCache>
                <c:formatCode>0%</c:formatCode>
                <c:ptCount val="4"/>
                <c:pt idx="0">
                  <c:v>0.22727272727272727</c:v>
                </c:pt>
                <c:pt idx="1">
                  <c:v>0.43181818181818182</c:v>
                </c:pt>
                <c:pt idx="2">
                  <c:v>0.20454545454545456</c:v>
                </c:pt>
                <c:pt idx="3">
                  <c:v>0.13636363636363635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B5F4-4E16-927F-01D73B536870}"/>
            </c:ext>
          </c:extLst>
        </c:ser>
        <c:ser>
          <c:idx val="5"/>
          <c:order val="5"/>
          <c:tx>
            <c:strRef>
              <c:f>Summary_Survey!$G$177</c:f>
              <c:strCache>
                <c:ptCount val="1"/>
                <c:pt idx="0">
                  <c:v>Azure Biomolecular Imager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cat>
            <c:strRef>
              <c:f>Summary_Survey!$A$178:$A$181</c:f>
              <c:strCache>
                <c:ptCount val="4"/>
                <c:pt idx="0">
                  <c:v>Mission Critical</c:v>
                </c:pt>
                <c:pt idx="1">
                  <c:v>High</c:v>
                </c:pt>
                <c:pt idx="2">
                  <c:v>Medium</c:v>
                </c:pt>
                <c:pt idx="3">
                  <c:v>Low</c:v>
                </c:pt>
              </c:strCache>
            </c:strRef>
          </c:cat>
          <c:val>
            <c:numRef>
              <c:f>Summary_Survey!$G$178:$G$181</c:f>
              <c:numCache>
                <c:formatCode>0%</c:formatCode>
                <c:ptCount val="4"/>
                <c:pt idx="0">
                  <c:v>0.22916666666666666</c:v>
                </c:pt>
                <c:pt idx="1">
                  <c:v>0.3125</c:v>
                </c:pt>
                <c:pt idx="2">
                  <c:v>0.33333333333333331</c:v>
                </c:pt>
                <c:pt idx="3">
                  <c:v>0.125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B5F4-4E16-927F-01D73B536870}"/>
            </c:ext>
          </c:extLst>
        </c:ser>
        <c:ser>
          <c:idx val="6"/>
          <c:order val="6"/>
          <c:tx>
            <c:strRef>
              <c:f>Summary_Survey!$H$177</c:f>
              <c:strCache>
                <c:ptCount val="1"/>
                <c:pt idx="0">
                  <c:v>BioTek Microplate Reader</c:v>
                </c:pt>
              </c:strCache>
            </c:strRef>
          </c:tx>
          <c:spPr>
            <a:solidFill>
              <a:schemeClr val="accent1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Summary_Survey!$A$178:$A$181</c:f>
              <c:strCache>
                <c:ptCount val="4"/>
                <c:pt idx="0">
                  <c:v>Mission Critical</c:v>
                </c:pt>
                <c:pt idx="1">
                  <c:v>High</c:v>
                </c:pt>
                <c:pt idx="2">
                  <c:v>Medium</c:v>
                </c:pt>
                <c:pt idx="3">
                  <c:v>Low</c:v>
                </c:pt>
              </c:strCache>
            </c:strRef>
          </c:cat>
          <c:val>
            <c:numRef>
              <c:f>Summary_Survey!$H$178:$H$181</c:f>
              <c:numCache>
                <c:formatCode>0%</c:formatCode>
                <c:ptCount val="4"/>
                <c:pt idx="0">
                  <c:v>0.22</c:v>
                </c:pt>
                <c:pt idx="1">
                  <c:v>0.32</c:v>
                </c:pt>
                <c:pt idx="2">
                  <c:v>0.36</c:v>
                </c:pt>
                <c:pt idx="3">
                  <c:v>0.1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B5F4-4E16-927F-01D73B536870}"/>
            </c:ext>
          </c:extLst>
        </c:ser>
        <c:ser>
          <c:idx val="7"/>
          <c:order val="7"/>
          <c:tx>
            <c:strRef>
              <c:f>Summary_Survey!$I$177</c:f>
              <c:strCache>
                <c:ptCount val="1"/>
                <c:pt idx="0">
                  <c:v>PacBio Sequel IIe</c:v>
                </c:pt>
              </c:strCache>
            </c:strRef>
          </c:tx>
          <c:spPr>
            <a:solidFill>
              <a:schemeClr val="accent2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Summary_Survey!$A$178:$A$181</c:f>
              <c:strCache>
                <c:ptCount val="4"/>
                <c:pt idx="0">
                  <c:v>Mission Critical</c:v>
                </c:pt>
                <c:pt idx="1">
                  <c:v>High</c:v>
                </c:pt>
                <c:pt idx="2">
                  <c:v>Medium</c:v>
                </c:pt>
                <c:pt idx="3">
                  <c:v>Low</c:v>
                </c:pt>
              </c:strCache>
            </c:strRef>
          </c:cat>
          <c:val>
            <c:numRef>
              <c:f>Summary_Survey!$I$178:$I$181</c:f>
              <c:numCache>
                <c:formatCode>0%</c:formatCode>
                <c:ptCount val="4"/>
                <c:pt idx="0">
                  <c:v>0.25490196078431371</c:v>
                </c:pt>
                <c:pt idx="1">
                  <c:v>0.33333333333333331</c:v>
                </c:pt>
                <c:pt idx="2">
                  <c:v>0.31372549019607843</c:v>
                </c:pt>
                <c:pt idx="3">
                  <c:v>9.8039215686274508E-2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B5F4-4E16-927F-01D73B53687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044179487"/>
        <c:axId val="1044181567"/>
      </c:barChart>
      <c:catAx>
        <c:axId val="104417948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44181567"/>
        <c:crosses val="autoZero"/>
        <c:auto val="1"/>
        <c:lblAlgn val="ctr"/>
        <c:lblOffset val="100"/>
        <c:noMultiLvlLbl val="0"/>
      </c:catAx>
      <c:valAx>
        <c:axId val="104418156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4417948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8.4115592749947385E-2"/>
          <c:y val="0.77862408181383025"/>
          <c:w val="0.86349539291332666"/>
          <c:h val="0.16087016689422501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solidFill>
        <a:sysClr val="windowText" lastClr="000000">
          <a:lumMod val="15000"/>
          <a:lumOff val="85000"/>
        </a:sysClr>
      </a:solidFill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Summary_Survey!$A$26:$A$31</c:f>
              <c:strCache>
                <c:ptCount val="6"/>
                <c:pt idx="0">
                  <c:v>College of Science (Biological Sciences)</c:v>
                </c:pt>
                <c:pt idx="1">
                  <c:v>College of Science (Museum of Natural Science)</c:v>
                </c:pt>
                <c:pt idx="2">
                  <c:v>College of Science (Chemistry)</c:v>
                </c:pt>
                <c:pt idx="3">
                  <c:v>College of Agriculture</c:v>
                </c:pt>
                <c:pt idx="4">
                  <c:v>College of Engineering</c:v>
                </c:pt>
                <c:pt idx="5">
                  <c:v>College of Coast &amp; Environment</c:v>
                </c:pt>
              </c:strCache>
            </c:strRef>
          </c:cat>
          <c:val>
            <c:numRef>
              <c:f>Summary_Survey!$E$26:$E$31</c:f>
              <c:numCache>
                <c:formatCode>0%</c:formatCode>
                <c:ptCount val="6"/>
                <c:pt idx="0">
                  <c:v>0.5625</c:v>
                </c:pt>
                <c:pt idx="1">
                  <c:v>6.25E-2</c:v>
                </c:pt>
                <c:pt idx="2">
                  <c:v>6.25E-2</c:v>
                </c:pt>
                <c:pt idx="3">
                  <c:v>0.25</c:v>
                </c:pt>
                <c:pt idx="4">
                  <c:v>0.05</c:v>
                </c:pt>
                <c:pt idx="5">
                  <c:v>1.2500000000000001E-2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31C-4772-A330-5ABB41782FA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52694927"/>
        <c:axId val="152695343"/>
      </c:barChart>
      <c:catAx>
        <c:axId val="15269492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2695343"/>
        <c:crosses val="autoZero"/>
        <c:auto val="1"/>
        <c:lblAlgn val="ctr"/>
        <c:lblOffset val="100"/>
        <c:noMultiLvlLbl val="0"/>
      </c:catAx>
      <c:valAx>
        <c:axId val="15269534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2694927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accent6">
        <a:lumMod val="20000"/>
        <a:lumOff val="80000"/>
      </a:schemeClr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Summary_Survey!$A$62</c:f>
              <c:strCache>
                <c:ptCount val="1"/>
                <c:pt idx="0">
                  <c:v>Always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Summary_Survey!$B$61:$C$61</c:f>
              <c:strCache>
                <c:ptCount val="2"/>
                <c:pt idx="0">
                  <c:v>Federal Grants</c:v>
                </c:pt>
                <c:pt idx="1">
                  <c:v>non_Federal Grants</c:v>
                </c:pt>
              </c:strCache>
            </c:strRef>
          </c:cat>
          <c:val>
            <c:numRef>
              <c:f>Summary_Survey!$B$62:$C$62</c:f>
              <c:numCache>
                <c:formatCode>0%</c:formatCode>
                <c:ptCount val="2"/>
                <c:pt idx="0">
                  <c:v>0.2558139534883721</c:v>
                </c:pt>
                <c:pt idx="1">
                  <c:v>0.15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6E3-442B-A106-75FF19D0261E}"/>
            </c:ext>
          </c:extLst>
        </c:ser>
        <c:ser>
          <c:idx val="1"/>
          <c:order val="1"/>
          <c:tx>
            <c:strRef>
              <c:f>Summary_Survey!$A$63</c:f>
              <c:strCache>
                <c:ptCount val="1"/>
                <c:pt idx="0">
                  <c:v>Frequently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Summary_Survey!$B$61:$C$61</c:f>
              <c:strCache>
                <c:ptCount val="2"/>
                <c:pt idx="0">
                  <c:v>Federal Grants</c:v>
                </c:pt>
                <c:pt idx="1">
                  <c:v>non_Federal Grants</c:v>
                </c:pt>
              </c:strCache>
            </c:strRef>
          </c:cat>
          <c:val>
            <c:numRef>
              <c:f>Summary_Survey!$B$63:$C$63</c:f>
              <c:numCache>
                <c:formatCode>0%</c:formatCode>
                <c:ptCount val="2"/>
                <c:pt idx="0">
                  <c:v>0.34883720930232559</c:v>
                </c:pt>
                <c:pt idx="1">
                  <c:v>0.22500000000000001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6E3-442B-A106-75FF19D0261E}"/>
            </c:ext>
          </c:extLst>
        </c:ser>
        <c:ser>
          <c:idx val="2"/>
          <c:order val="2"/>
          <c:tx>
            <c:strRef>
              <c:f>Summary_Survey!$A$64</c:f>
              <c:strCache>
                <c:ptCount val="1"/>
                <c:pt idx="0">
                  <c:v>Sometimes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Summary_Survey!$B$61:$C$61</c:f>
              <c:strCache>
                <c:ptCount val="2"/>
                <c:pt idx="0">
                  <c:v>Federal Grants</c:v>
                </c:pt>
                <c:pt idx="1">
                  <c:v>non_Federal Grants</c:v>
                </c:pt>
              </c:strCache>
            </c:strRef>
          </c:cat>
          <c:val>
            <c:numRef>
              <c:f>Summary_Survey!$B$64:$C$64</c:f>
              <c:numCache>
                <c:formatCode>0%</c:formatCode>
                <c:ptCount val="2"/>
                <c:pt idx="0">
                  <c:v>0.2558139534883721</c:v>
                </c:pt>
                <c:pt idx="1">
                  <c:v>0.42499999999999999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6E3-442B-A106-75FF19D0261E}"/>
            </c:ext>
          </c:extLst>
        </c:ser>
        <c:ser>
          <c:idx val="3"/>
          <c:order val="3"/>
          <c:tx>
            <c:strRef>
              <c:f>Summary_Survey!$A$65</c:f>
              <c:strCache>
                <c:ptCount val="1"/>
                <c:pt idx="0">
                  <c:v>Never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Summary_Survey!$B$61:$C$61</c:f>
              <c:strCache>
                <c:ptCount val="2"/>
                <c:pt idx="0">
                  <c:v>Federal Grants</c:v>
                </c:pt>
                <c:pt idx="1">
                  <c:v>non_Federal Grants</c:v>
                </c:pt>
              </c:strCache>
            </c:strRef>
          </c:cat>
          <c:val>
            <c:numRef>
              <c:f>Summary_Survey!$B$65:$C$65</c:f>
              <c:numCache>
                <c:formatCode>0%</c:formatCode>
                <c:ptCount val="2"/>
                <c:pt idx="0">
                  <c:v>0.13953488372093023</c:v>
                </c:pt>
                <c:pt idx="1">
                  <c:v>0.2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36E3-442B-A106-75FF19D0261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036247535"/>
        <c:axId val="1036247951"/>
      </c:barChart>
      <c:catAx>
        <c:axId val="103624753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36247951"/>
        <c:crosses val="autoZero"/>
        <c:auto val="1"/>
        <c:lblAlgn val="ctr"/>
        <c:lblOffset val="100"/>
        <c:noMultiLvlLbl val="0"/>
      </c:catAx>
      <c:valAx>
        <c:axId val="103624795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36247535"/>
        <c:crosses val="autoZero"/>
        <c:crossBetween val="between"/>
      </c:valAx>
      <c:spPr>
        <a:noFill/>
        <a:ln>
          <a:solidFill>
            <a:schemeClr val="tx1">
              <a:lumMod val="15000"/>
              <a:lumOff val="85000"/>
            </a:schemeClr>
          </a:solidFill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solidFill>
        <a:schemeClr val="tx1">
          <a:lumMod val="15000"/>
          <a:lumOff val="85000"/>
        </a:schemeClr>
      </a:solidFill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Summary_Survey!$A$78</c:f>
              <c:strCache>
                <c:ptCount val="1"/>
                <c:pt idx="0">
                  <c:v>Mission Critical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Summary_Survey!$B$77:$E$77</c:f>
              <c:strCache>
                <c:ptCount val="4"/>
                <c:pt idx="0">
                  <c:v>Federal</c:v>
                </c:pt>
                <c:pt idx="1">
                  <c:v>nonFederal</c:v>
                </c:pt>
                <c:pt idx="2">
                  <c:v>Internal</c:v>
                </c:pt>
                <c:pt idx="3">
                  <c:v>External</c:v>
                </c:pt>
              </c:strCache>
            </c:strRef>
          </c:cat>
          <c:val>
            <c:numRef>
              <c:f>Summary_Survey!$B$78:$E$78</c:f>
              <c:numCache>
                <c:formatCode>0%</c:formatCode>
                <c:ptCount val="4"/>
                <c:pt idx="0">
                  <c:v>0.20754716981132076</c:v>
                </c:pt>
                <c:pt idx="1">
                  <c:v>0.11363636363636363</c:v>
                </c:pt>
                <c:pt idx="2">
                  <c:v>9.2592592592592587E-2</c:v>
                </c:pt>
                <c:pt idx="3">
                  <c:v>0.11320754716981132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A03-4F19-95B7-7BAAD7A7549D}"/>
            </c:ext>
          </c:extLst>
        </c:ser>
        <c:ser>
          <c:idx val="1"/>
          <c:order val="1"/>
          <c:tx>
            <c:strRef>
              <c:f>Summary_Survey!$A$79</c:f>
              <c:strCache>
                <c:ptCount val="1"/>
                <c:pt idx="0">
                  <c:v>High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Summary_Survey!$B$77:$E$77</c:f>
              <c:strCache>
                <c:ptCount val="4"/>
                <c:pt idx="0">
                  <c:v>Federal</c:v>
                </c:pt>
                <c:pt idx="1">
                  <c:v>nonFederal</c:v>
                </c:pt>
                <c:pt idx="2">
                  <c:v>Internal</c:v>
                </c:pt>
                <c:pt idx="3">
                  <c:v>External</c:v>
                </c:pt>
              </c:strCache>
            </c:strRef>
          </c:cat>
          <c:val>
            <c:numRef>
              <c:f>Summary_Survey!$B$79:$E$79</c:f>
              <c:numCache>
                <c:formatCode>0%</c:formatCode>
                <c:ptCount val="4"/>
                <c:pt idx="0">
                  <c:v>0.43396226415094341</c:v>
                </c:pt>
                <c:pt idx="1">
                  <c:v>0.54545454545454541</c:v>
                </c:pt>
                <c:pt idx="2">
                  <c:v>0.5</c:v>
                </c:pt>
                <c:pt idx="3">
                  <c:v>0.54716981132075471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A03-4F19-95B7-7BAAD7A7549D}"/>
            </c:ext>
          </c:extLst>
        </c:ser>
        <c:ser>
          <c:idx val="2"/>
          <c:order val="2"/>
          <c:tx>
            <c:strRef>
              <c:f>Summary_Survey!$A$80</c:f>
              <c:strCache>
                <c:ptCount val="1"/>
                <c:pt idx="0">
                  <c:v>Medium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Summary_Survey!$B$77:$E$77</c:f>
              <c:strCache>
                <c:ptCount val="4"/>
                <c:pt idx="0">
                  <c:v>Federal</c:v>
                </c:pt>
                <c:pt idx="1">
                  <c:v>nonFederal</c:v>
                </c:pt>
                <c:pt idx="2">
                  <c:v>Internal</c:v>
                </c:pt>
                <c:pt idx="3">
                  <c:v>External</c:v>
                </c:pt>
              </c:strCache>
            </c:strRef>
          </c:cat>
          <c:val>
            <c:numRef>
              <c:f>Summary_Survey!$B$80:$E$80</c:f>
              <c:numCache>
                <c:formatCode>0%</c:formatCode>
                <c:ptCount val="4"/>
                <c:pt idx="0">
                  <c:v>0.22641509433962265</c:v>
                </c:pt>
                <c:pt idx="1">
                  <c:v>0.20454545454545456</c:v>
                </c:pt>
                <c:pt idx="2">
                  <c:v>0.16666666666666666</c:v>
                </c:pt>
                <c:pt idx="3">
                  <c:v>0.11320754716981132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A03-4F19-95B7-7BAAD7A7549D}"/>
            </c:ext>
          </c:extLst>
        </c:ser>
        <c:ser>
          <c:idx val="3"/>
          <c:order val="3"/>
          <c:tx>
            <c:strRef>
              <c:f>Summary_Survey!$A$81</c:f>
              <c:strCache>
                <c:ptCount val="1"/>
                <c:pt idx="0">
                  <c:v>Low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Summary_Survey!$B$77:$E$77</c:f>
              <c:strCache>
                <c:ptCount val="4"/>
                <c:pt idx="0">
                  <c:v>Federal</c:v>
                </c:pt>
                <c:pt idx="1">
                  <c:v>nonFederal</c:v>
                </c:pt>
                <c:pt idx="2">
                  <c:v>Internal</c:v>
                </c:pt>
                <c:pt idx="3">
                  <c:v>External</c:v>
                </c:pt>
              </c:strCache>
            </c:strRef>
          </c:cat>
          <c:val>
            <c:numRef>
              <c:f>Summary_Survey!$B$81:$E$81</c:f>
              <c:numCache>
                <c:formatCode>0%</c:formatCode>
                <c:ptCount val="4"/>
                <c:pt idx="0">
                  <c:v>0.13207547169811321</c:v>
                </c:pt>
                <c:pt idx="1">
                  <c:v>0.13636363636363635</c:v>
                </c:pt>
                <c:pt idx="2">
                  <c:v>0.24074074074074073</c:v>
                </c:pt>
                <c:pt idx="3">
                  <c:v>0.22641509433962265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CA03-4F19-95B7-7BAAD7A7549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16513775"/>
        <c:axId val="516514191"/>
      </c:barChart>
      <c:catAx>
        <c:axId val="51651377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16514191"/>
        <c:crosses val="autoZero"/>
        <c:auto val="1"/>
        <c:lblAlgn val="ctr"/>
        <c:lblOffset val="100"/>
        <c:noMultiLvlLbl val="0"/>
      </c:catAx>
      <c:valAx>
        <c:axId val="51651419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16513775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solidFill>
        <a:schemeClr val="tx1">
          <a:lumMod val="15000"/>
          <a:lumOff val="85000"/>
        </a:schemeClr>
      </a:solidFill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Summary_Survey!$A$94</c:f>
              <c:strCache>
                <c:ptCount val="1"/>
                <c:pt idx="0">
                  <c:v>Mission Critical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Summary_Survey!$B$93:$F$93</c:f>
              <c:strCache>
                <c:ptCount val="5"/>
                <c:pt idx="0">
                  <c:v>Tenure-track PIs</c:v>
                </c:pt>
                <c:pt idx="1">
                  <c:v>Research Staff</c:v>
                </c:pt>
                <c:pt idx="2">
                  <c:v>Post-docs</c:v>
                </c:pt>
                <c:pt idx="3">
                  <c:v>Graduate Students</c:v>
                </c:pt>
                <c:pt idx="4">
                  <c:v>Under-graduates</c:v>
                </c:pt>
              </c:strCache>
            </c:strRef>
          </c:cat>
          <c:val>
            <c:numRef>
              <c:f>Summary_Survey!$B$94:$F$94</c:f>
              <c:numCache>
                <c:formatCode>0%</c:formatCode>
                <c:ptCount val="5"/>
                <c:pt idx="0">
                  <c:v>0.28301886792452829</c:v>
                </c:pt>
                <c:pt idx="1">
                  <c:v>0.29629629629629628</c:v>
                </c:pt>
                <c:pt idx="2">
                  <c:v>0.25925925925925924</c:v>
                </c:pt>
                <c:pt idx="3">
                  <c:v>0.25806451612903225</c:v>
                </c:pt>
                <c:pt idx="4">
                  <c:v>0.11538461538461539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1E1-4DDA-8365-0C80DF10DAB6}"/>
            </c:ext>
          </c:extLst>
        </c:ser>
        <c:ser>
          <c:idx val="1"/>
          <c:order val="1"/>
          <c:tx>
            <c:strRef>
              <c:f>Summary_Survey!$A$95</c:f>
              <c:strCache>
                <c:ptCount val="1"/>
                <c:pt idx="0">
                  <c:v>High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Summary_Survey!$B$93:$F$93</c:f>
              <c:strCache>
                <c:ptCount val="5"/>
                <c:pt idx="0">
                  <c:v>Tenure-track PIs</c:v>
                </c:pt>
                <c:pt idx="1">
                  <c:v>Research Staff</c:v>
                </c:pt>
                <c:pt idx="2">
                  <c:v>Post-docs</c:v>
                </c:pt>
                <c:pt idx="3">
                  <c:v>Graduate Students</c:v>
                </c:pt>
                <c:pt idx="4">
                  <c:v>Under-graduates</c:v>
                </c:pt>
              </c:strCache>
            </c:strRef>
          </c:cat>
          <c:val>
            <c:numRef>
              <c:f>Summary_Survey!$B$95:$F$95</c:f>
              <c:numCache>
                <c:formatCode>0%</c:formatCode>
                <c:ptCount val="5"/>
                <c:pt idx="0">
                  <c:v>0.43396226415094341</c:v>
                </c:pt>
                <c:pt idx="1">
                  <c:v>0.37037037037037035</c:v>
                </c:pt>
                <c:pt idx="2">
                  <c:v>0.27777777777777779</c:v>
                </c:pt>
                <c:pt idx="3">
                  <c:v>0.38709677419354838</c:v>
                </c:pt>
                <c:pt idx="4">
                  <c:v>0.42307692307692307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1E1-4DDA-8365-0C80DF10DAB6}"/>
            </c:ext>
          </c:extLst>
        </c:ser>
        <c:ser>
          <c:idx val="2"/>
          <c:order val="2"/>
          <c:tx>
            <c:strRef>
              <c:f>Summary_Survey!$A$96</c:f>
              <c:strCache>
                <c:ptCount val="1"/>
                <c:pt idx="0">
                  <c:v>Medium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Summary_Survey!$B$93:$F$93</c:f>
              <c:strCache>
                <c:ptCount val="5"/>
                <c:pt idx="0">
                  <c:v>Tenure-track PIs</c:v>
                </c:pt>
                <c:pt idx="1">
                  <c:v>Research Staff</c:v>
                </c:pt>
                <c:pt idx="2">
                  <c:v>Post-docs</c:v>
                </c:pt>
                <c:pt idx="3">
                  <c:v>Graduate Students</c:v>
                </c:pt>
                <c:pt idx="4">
                  <c:v>Under-graduates</c:v>
                </c:pt>
              </c:strCache>
            </c:strRef>
          </c:cat>
          <c:val>
            <c:numRef>
              <c:f>Summary_Survey!$B$96:$F$96</c:f>
              <c:numCache>
                <c:formatCode>0%</c:formatCode>
                <c:ptCount val="5"/>
                <c:pt idx="0">
                  <c:v>0.22641509433962265</c:v>
                </c:pt>
                <c:pt idx="1">
                  <c:v>0.22222222222222221</c:v>
                </c:pt>
                <c:pt idx="2">
                  <c:v>0.35185185185185186</c:v>
                </c:pt>
                <c:pt idx="3">
                  <c:v>0.24193548387096775</c:v>
                </c:pt>
                <c:pt idx="4">
                  <c:v>0.30769230769230771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1E1-4DDA-8365-0C80DF10DAB6}"/>
            </c:ext>
          </c:extLst>
        </c:ser>
        <c:ser>
          <c:idx val="3"/>
          <c:order val="3"/>
          <c:tx>
            <c:strRef>
              <c:f>Summary_Survey!$A$97</c:f>
              <c:strCache>
                <c:ptCount val="1"/>
                <c:pt idx="0">
                  <c:v>Low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Summary_Survey!$B$93:$F$93</c:f>
              <c:strCache>
                <c:ptCount val="5"/>
                <c:pt idx="0">
                  <c:v>Tenure-track PIs</c:v>
                </c:pt>
                <c:pt idx="1">
                  <c:v>Research Staff</c:v>
                </c:pt>
                <c:pt idx="2">
                  <c:v>Post-docs</c:v>
                </c:pt>
                <c:pt idx="3">
                  <c:v>Graduate Students</c:v>
                </c:pt>
                <c:pt idx="4">
                  <c:v>Under-graduates</c:v>
                </c:pt>
              </c:strCache>
            </c:strRef>
          </c:cat>
          <c:val>
            <c:numRef>
              <c:f>Summary_Survey!$B$97:$F$97</c:f>
              <c:numCache>
                <c:formatCode>0%</c:formatCode>
                <c:ptCount val="5"/>
                <c:pt idx="0">
                  <c:v>5.6603773584905662E-2</c:v>
                </c:pt>
                <c:pt idx="1">
                  <c:v>0.1111111111111111</c:v>
                </c:pt>
                <c:pt idx="2">
                  <c:v>0.1111111111111111</c:v>
                </c:pt>
                <c:pt idx="3">
                  <c:v>0.11290322580645161</c:v>
                </c:pt>
                <c:pt idx="4">
                  <c:v>0.15384615384615385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61E1-4DDA-8365-0C80DF10DAB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083770271"/>
        <c:axId val="1083770687"/>
      </c:barChart>
      <c:catAx>
        <c:axId val="108377027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83770687"/>
        <c:crosses val="autoZero"/>
        <c:auto val="1"/>
        <c:lblAlgn val="ctr"/>
        <c:lblOffset val="100"/>
        <c:noMultiLvlLbl val="0"/>
      </c:catAx>
      <c:valAx>
        <c:axId val="108377068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8377027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solidFill>
        <a:schemeClr val="tx1">
          <a:lumMod val="15000"/>
          <a:lumOff val="85000"/>
        </a:schemeClr>
      </a:solidFill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Summary_Survey!$A$110</c:f>
              <c:strCache>
                <c:ptCount val="1"/>
                <c:pt idx="0">
                  <c:v>Mission Critical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Summary_Survey!$B$109:$E$109</c:f>
              <c:strCache>
                <c:ptCount val="4"/>
                <c:pt idx="0">
                  <c:v>Sanger-Sequencing</c:v>
                </c:pt>
                <c:pt idx="1">
                  <c:v>NGS</c:v>
                </c:pt>
                <c:pt idx="2">
                  <c:v>qPCR</c:v>
                </c:pt>
                <c:pt idx="3">
                  <c:v>Molecular Biology Techniques</c:v>
                </c:pt>
              </c:strCache>
            </c:strRef>
          </c:cat>
          <c:val>
            <c:numRef>
              <c:f>Summary_Survey!$B$110:$E$110</c:f>
              <c:numCache>
                <c:formatCode>0%</c:formatCode>
                <c:ptCount val="4"/>
                <c:pt idx="0">
                  <c:v>0.36507936507936506</c:v>
                </c:pt>
                <c:pt idx="1">
                  <c:v>0.16666666666666666</c:v>
                </c:pt>
                <c:pt idx="2">
                  <c:v>0.33333333333333331</c:v>
                </c:pt>
                <c:pt idx="3">
                  <c:v>0.13559322033898305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1C0-44CD-863E-B63593CA3803}"/>
            </c:ext>
          </c:extLst>
        </c:ser>
        <c:ser>
          <c:idx val="1"/>
          <c:order val="1"/>
          <c:tx>
            <c:strRef>
              <c:f>Summary_Survey!$A$111</c:f>
              <c:strCache>
                <c:ptCount val="1"/>
                <c:pt idx="0">
                  <c:v>High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Summary_Survey!$B$109:$E$109</c:f>
              <c:strCache>
                <c:ptCount val="4"/>
                <c:pt idx="0">
                  <c:v>Sanger-Sequencing</c:v>
                </c:pt>
                <c:pt idx="1">
                  <c:v>NGS</c:v>
                </c:pt>
                <c:pt idx="2">
                  <c:v>qPCR</c:v>
                </c:pt>
                <c:pt idx="3">
                  <c:v>Molecular Biology Techniques</c:v>
                </c:pt>
              </c:strCache>
            </c:strRef>
          </c:cat>
          <c:val>
            <c:numRef>
              <c:f>Summary_Survey!$B$111:$E$111</c:f>
              <c:numCache>
                <c:formatCode>0%</c:formatCode>
                <c:ptCount val="4"/>
                <c:pt idx="0">
                  <c:v>0.50793650793650791</c:v>
                </c:pt>
                <c:pt idx="1">
                  <c:v>0.38095238095238093</c:v>
                </c:pt>
                <c:pt idx="2">
                  <c:v>0.45</c:v>
                </c:pt>
                <c:pt idx="3">
                  <c:v>0.50847457627118642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1C0-44CD-863E-B63593CA3803}"/>
            </c:ext>
          </c:extLst>
        </c:ser>
        <c:ser>
          <c:idx val="2"/>
          <c:order val="2"/>
          <c:tx>
            <c:strRef>
              <c:f>Summary_Survey!$A$112</c:f>
              <c:strCache>
                <c:ptCount val="1"/>
                <c:pt idx="0">
                  <c:v>Medium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Summary_Survey!$B$109:$E$109</c:f>
              <c:strCache>
                <c:ptCount val="4"/>
                <c:pt idx="0">
                  <c:v>Sanger-Sequencing</c:v>
                </c:pt>
                <c:pt idx="1">
                  <c:v>NGS</c:v>
                </c:pt>
                <c:pt idx="2">
                  <c:v>qPCR</c:v>
                </c:pt>
                <c:pt idx="3">
                  <c:v>Molecular Biology Techniques</c:v>
                </c:pt>
              </c:strCache>
            </c:strRef>
          </c:cat>
          <c:val>
            <c:numRef>
              <c:f>Summary_Survey!$B$112:$E$112</c:f>
              <c:numCache>
                <c:formatCode>0%</c:formatCode>
                <c:ptCount val="4"/>
                <c:pt idx="0">
                  <c:v>6.3492063492063489E-2</c:v>
                </c:pt>
                <c:pt idx="1">
                  <c:v>0.26190476190476192</c:v>
                </c:pt>
                <c:pt idx="2">
                  <c:v>0.1</c:v>
                </c:pt>
                <c:pt idx="3">
                  <c:v>0.16949152542372881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1C0-44CD-863E-B63593CA3803}"/>
            </c:ext>
          </c:extLst>
        </c:ser>
        <c:ser>
          <c:idx val="3"/>
          <c:order val="3"/>
          <c:tx>
            <c:strRef>
              <c:f>Summary_Survey!$A$113</c:f>
              <c:strCache>
                <c:ptCount val="1"/>
                <c:pt idx="0">
                  <c:v>Low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Summary_Survey!$B$109:$E$109</c:f>
              <c:strCache>
                <c:ptCount val="4"/>
                <c:pt idx="0">
                  <c:v>Sanger-Sequencing</c:v>
                </c:pt>
                <c:pt idx="1">
                  <c:v>NGS</c:v>
                </c:pt>
                <c:pt idx="2">
                  <c:v>qPCR</c:v>
                </c:pt>
                <c:pt idx="3">
                  <c:v>Molecular Biology Techniques</c:v>
                </c:pt>
              </c:strCache>
            </c:strRef>
          </c:cat>
          <c:val>
            <c:numRef>
              <c:f>Summary_Survey!$B$113:$E$113</c:f>
              <c:numCache>
                <c:formatCode>0%</c:formatCode>
                <c:ptCount val="4"/>
                <c:pt idx="0">
                  <c:v>6.3492063492063489E-2</c:v>
                </c:pt>
                <c:pt idx="1">
                  <c:v>0.19047619047619047</c:v>
                </c:pt>
                <c:pt idx="2">
                  <c:v>0.11666666666666667</c:v>
                </c:pt>
                <c:pt idx="3">
                  <c:v>0.1864406779661017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01C0-44CD-863E-B63593CA380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079727119"/>
        <c:axId val="1079729199"/>
      </c:barChart>
      <c:catAx>
        <c:axId val="107972711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79729199"/>
        <c:crosses val="autoZero"/>
        <c:auto val="1"/>
        <c:lblAlgn val="ctr"/>
        <c:lblOffset val="100"/>
        <c:noMultiLvlLbl val="0"/>
      </c:catAx>
      <c:valAx>
        <c:axId val="107972919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79727119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solidFill>
        <a:schemeClr val="tx1">
          <a:lumMod val="15000"/>
          <a:lumOff val="85000"/>
        </a:schemeClr>
      </a:solidFill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Summary_Survey!$A$126</c:f>
              <c:strCache>
                <c:ptCount val="1"/>
                <c:pt idx="0">
                  <c:v>Mission Critical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Summary_Survey!$B$125:$J$125</c:f>
              <c:strCache>
                <c:ptCount val="9"/>
                <c:pt idx="0">
                  <c:v>ABI3130xl (Sanger-Sequencing &amp; FA)</c:v>
                </c:pt>
                <c:pt idx="1">
                  <c:v>Ion Torrent S5 (NGS)</c:v>
                </c:pt>
                <c:pt idx="2">
                  <c:v>ViiA7 &amp; QS6-Flex (qPCR)</c:v>
                </c:pt>
                <c:pt idx="3">
                  <c:v>Veriti Thermal-Cycler (std PCR)</c:v>
                </c:pt>
                <c:pt idx="4">
                  <c:v>Smart-Check (Pipette verification)</c:v>
                </c:pt>
                <c:pt idx="5">
                  <c:v>SpeedVac</c:v>
                </c:pt>
                <c:pt idx="6">
                  <c:v>Diagenode Bioruptor (DNA shearing)</c:v>
                </c:pt>
                <c:pt idx="7">
                  <c:v>5810R Plate Centrifuge</c:v>
                </c:pt>
                <c:pt idx="8">
                  <c:v>Typhoon 8600</c:v>
                </c:pt>
              </c:strCache>
            </c:strRef>
          </c:cat>
          <c:val>
            <c:numRef>
              <c:f>Summary_Survey!$B$126:$J$126</c:f>
              <c:numCache>
                <c:formatCode>0%</c:formatCode>
                <c:ptCount val="9"/>
                <c:pt idx="0">
                  <c:v>0.46268656716417911</c:v>
                </c:pt>
                <c:pt idx="1">
                  <c:v>0.15555555555555556</c:v>
                </c:pt>
                <c:pt idx="2">
                  <c:v>0.34482758620689657</c:v>
                </c:pt>
                <c:pt idx="3">
                  <c:v>8.6956521739130432E-2</c:v>
                </c:pt>
                <c:pt idx="4">
                  <c:v>0.125</c:v>
                </c:pt>
                <c:pt idx="5">
                  <c:v>0.10638297872340426</c:v>
                </c:pt>
                <c:pt idx="6">
                  <c:v>0.12195121951219512</c:v>
                </c:pt>
                <c:pt idx="7">
                  <c:v>0.10638297872340426</c:v>
                </c:pt>
                <c:pt idx="8">
                  <c:v>0.15384615384615385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534-4BAA-89FA-7C5C23DAB518}"/>
            </c:ext>
          </c:extLst>
        </c:ser>
        <c:ser>
          <c:idx val="1"/>
          <c:order val="1"/>
          <c:tx>
            <c:strRef>
              <c:f>Summary_Survey!$A$127</c:f>
              <c:strCache>
                <c:ptCount val="1"/>
                <c:pt idx="0">
                  <c:v>High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Summary_Survey!$B$125:$J$125</c:f>
              <c:strCache>
                <c:ptCount val="9"/>
                <c:pt idx="0">
                  <c:v>ABI3130xl (Sanger-Sequencing &amp; FA)</c:v>
                </c:pt>
                <c:pt idx="1">
                  <c:v>Ion Torrent S5 (NGS)</c:v>
                </c:pt>
                <c:pt idx="2">
                  <c:v>ViiA7 &amp; QS6-Flex (qPCR)</c:v>
                </c:pt>
                <c:pt idx="3">
                  <c:v>Veriti Thermal-Cycler (std PCR)</c:v>
                </c:pt>
                <c:pt idx="4">
                  <c:v>Smart-Check (Pipette verification)</c:v>
                </c:pt>
                <c:pt idx="5">
                  <c:v>SpeedVac</c:v>
                </c:pt>
                <c:pt idx="6">
                  <c:v>Diagenode Bioruptor (DNA shearing)</c:v>
                </c:pt>
                <c:pt idx="7">
                  <c:v>5810R Plate Centrifuge</c:v>
                </c:pt>
                <c:pt idx="8">
                  <c:v>Typhoon 8600</c:v>
                </c:pt>
              </c:strCache>
            </c:strRef>
          </c:cat>
          <c:val>
            <c:numRef>
              <c:f>Summary_Survey!$B$127:$J$127</c:f>
              <c:numCache>
                <c:formatCode>0%</c:formatCode>
                <c:ptCount val="9"/>
                <c:pt idx="0">
                  <c:v>0.37313432835820898</c:v>
                </c:pt>
                <c:pt idx="1">
                  <c:v>0.33333333333333331</c:v>
                </c:pt>
                <c:pt idx="2">
                  <c:v>0.41379310344827586</c:v>
                </c:pt>
                <c:pt idx="3">
                  <c:v>0.36956521739130432</c:v>
                </c:pt>
                <c:pt idx="4">
                  <c:v>0.27500000000000002</c:v>
                </c:pt>
                <c:pt idx="5">
                  <c:v>0.40425531914893614</c:v>
                </c:pt>
                <c:pt idx="6">
                  <c:v>0.34146341463414637</c:v>
                </c:pt>
                <c:pt idx="7">
                  <c:v>0.38297872340425532</c:v>
                </c:pt>
                <c:pt idx="8">
                  <c:v>0.35897435897435898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534-4BAA-89FA-7C5C23DAB518}"/>
            </c:ext>
          </c:extLst>
        </c:ser>
        <c:ser>
          <c:idx val="2"/>
          <c:order val="2"/>
          <c:tx>
            <c:strRef>
              <c:f>Summary_Survey!$A$128</c:f>
              <c:strCache>
                <c:ptCount val="1"/>
                <c:pt idx="0">
                  <c:v>Medium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Summary_Survey!$B$125:$J$125</c:f>
              <c:strCache>
                <c:ptCount val="9"/>
                <c:pt idx="0">
                  <c:v>ABI3130xl (Sanger-Sequencing &amp; FA)</c:v>
                </c:pt>
                <c:pt idx="1">
                  <c:v>Ion Torrent S5 (NGS)</c:v>
                </c:pt>
                <c:pt idx="2">
                  <c:v>ViiA7 &amp; QS6-Flex (qPCR)</c:v>
                </c:pt>
                <c:pt idx="3">
                  <c:v>Veriti Thermal-Cycler (std PCR)</c:v>
                </c:pt>
                <c:pt idx="4">
                  <c:v>Smart-Check (Pipette verification)</c:v>
                </c:pt>
                <c:pt idx="5">
                  <c:v>SpeedVac</c:v>
                </c:pt>
                <c:pt idx="6">
                  <c:v>Diagenode Bioruptor (DNA shearing)</c:v>
                </c:pt>
                <c:pt idx="7">
                  <c:v>5810R Plate Centrifuge</c:v>
                </c:pt>
                <c:pt idx="8">
                  <c:v>Typhoon 8600</c:v>
                </c:pt>
              </c:strCache>
            </c:strRef>
          </c:cat>
          <c:val>
            <c:numRef>
              <c:f>Summary_Survey!$B$128:$J$128</c:f>
              <c:numCache>
                <c:formatCode>0%</c:formatCode>
                <c:ptCount val="9"/>
                <c:pt idx="0">
                  <c:v>0.1044776119402985</c:v>
                </c:pt>
                <c:pt idx="1">
                  <c:v>0.28888888888888886</c:v>
                </c:pt>
                <c:pt idx="2">
                  <c:v>0.13793103448275862</c:v>
                </c:pt>
                <c:pt idx="3">
                  <c:v>0.2608695652173913</c:v>
                </c:pt>
                <c:pt idx="4">
                  <c:v>0.375</c:v>
                </c:pt>
                <c:pt idx="5">
                  <c:v>0.25531914893617019</c:v>
                </c:pt>
                <c:pt idx="6">
                  <c:v>0.29268292682926828</c:v>
                </c:pt>
                <c:pt idx="7">
                  <c:v>0.2978723404255319</c:v>
                </c:pt>
                <c:pt idx="8">
                  <c:v>0.28205128205128205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534-4BAA-89FA-7C5C23DAB518}"/>
            </c:ext>
          </c:extLst>
        </c:ser>
        <c:ser>
          <c:idx val="3"/>
          <c:order val="3"/>
          <c:tx>
            <c:strRef>
              <c:f>Summary_Survey!$A$129</c:f>
              <c:strCache>
                <c:ptCount val="1"/>
                <c:pt idx="0">
                  <c:v>Low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Summary_Survey!$B$125:$J$125</c:f>
              <c:strCache>
                <c:ptCount val="9"/>
                <c:pt idx="0">
                  <c:v>ABI3130xl (Sanger-Sequencing &amp; FA)</c:v>
                </c:pt>
                <c:pt idx="1">
                  <c:v>Ion Torrent S5 (NGS)</c:v>
                </c:pt>
                <c:pt idx="2">
                  <c:v>ViiA7 &amp; QS6-Flex (qPCR)</c:v>
                </c:pt>
                <c:pt idx="3">
                  <c:v>Veriti Thermal-Cycler (std PCR)</c:v>
                </c:pt>
                <c:pt idx="4">
                  <c:v>Smart-Check (Pipette verification)</c:v>
                </c:pt>
                <c:pt idx="5">
                  <c:v>SpeedVac</c:v>
                </c:pt>
                <c:pt idx="6">
                  <c:v>Diagenode Bioruptor (DNA shearing)</c:v>
                </c:pt>
                <c:pt idx="7">
                  <c:v>5810R Plate Centrifuge</c:v>
                </c:pt>
                <c:pt idx="8">
                  <c:v>Typhoon 8600</c:v>
                </c:pt>
              </c:strCache>
            </c:strRef>
          </c:cat>
          <c:val>
            <c:numRef>
              <c:f>Summary_Survey!$B$129:$J$129</c:f>
              <c:numCache>
                <c:formatCode>0%</c:formatCode>
                <c:ptCount val="9"/>
                <c:pt idx="0">
                  <c:v>5.9701492537313432E-2</c:v>
                </c:pt>
                <c:pt idx="1">
                  <c:v>0.22222222222222221</c:v>
                </c:pt>
                <c:pt idx="2">
                  <c:v>0.10344827586206896</c:v>
                </c:pt>
                <c:pt idx="3">
                  <c:v>0.28260869565217389</c:v>
                </c:pt>
                <c:pt idx="4">
                  <c:v>0.22500000000000001</c:v>
                </c:pt>
                <c:pt idx="5">
                  <c:v>0.23404255319148937</c:v>
                </c:pt>
                <c:pt idx="6">
                  <c:v>0.24390243902439024</c:v>
                </c:pt>
                <c:pt idx="7">
                  <c:v>0.21276595744680851</c:v>
                </c:pt>
                <c:pt idx="8">
                  <c:v>0.20512820512820512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8534-4BAA-89FA-7C5C23DAB51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044179487"/>
        <c:axId val="1044181567"/>
      </c:barChart>
      <c:catAx>
        <c:axId val="104417948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44181567"/>
        <c:crosses val="autoZero"/>
        <c:auto val="1"/>
        <c:lblAlgn val="ctr"/>
        <c:lblOffset val="100"/>
        <c:noMultiLvlLbl val="0"/>
      </c:catAx>
      <c:valAx>
        <c:axId val="104418156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4417948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solidFill>
        <a:sysClr val="windowText" lastClr="000000">
          <a:lumMod val="15000"/>
          <a:lumOff val="85000"/>
        </a:sysClr>
      </a:solidFill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5.911390909024105E-2"/>
          <c:y val="0.13067583137821343"/>
          <c:w val="0.91949912553796564"/>
          <c:h val="0.6192824222892019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Summary_Survey!$B$125</c:f>
              <c:strCache>
                <c:ptCount val="1"/>
                <c:pt idx="0">
                  <c:v>ABI3130xl (Sanger-Sequencing &amp; FA)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Summary_Survey!$A$126:$A$129</c:f>
              <c:strCache>
                <c:ptCount val="4"/>
                <c:pt idx="0">
                  <c:v>Mission Critical</c:v>
                </c:pt>
                <c:pt idx="1">
                  <c:v>High</c:v>
                </c:pt>
                <c:pt idx="2">
                  <c:v>Medium</c:v>
                </c:pt>
                <c:pt idx="3">
                  <c:v>Low</c:v>
                </c:pt>
              </c:strCache>
            </c:strRef>
          </c:cat>
          <c:val>
            <c:numRef>
              <c:f>Summary_Survey!$B$126:$B$129</c:f>
              <c:numCache>
                <c:formatCode>0%</c:formatCode>
                <c:ptCount val="4"/>
                <c:pt idx="0">
                  <c:v>0.46268656716417911</c:v>
                </c:pt>
                <c:pt idx="1">
                  <c:v>0.37313432835820898</c:v>
                </c:pt>
                <c:pt idx="2">
                  <c:v>0.1044776119402985</c:v>
                </c:pt>
                <c:pt idx="3">
                  <c:v>5.9701492537313432E-2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896-4168-B840-51214CEEACB7}"/>
            </c:ext>
          </c:extLst>
        </c:ser>
        <c:ser>
          <c:idx val="1"/>
          <c:order val="1"/>
          <c:tx>
            <c:strRef>
              <c:f>Summary_Survey!$C$125</c:f>
              <c:strCache>
                <c:ptCount val="1"/>
                <c:pt idx="0">
                  <c:v>Ion Torrent S5 (NGS)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Summary_Survey!$A$126:$A$129</c:f>
              <c:strCache>
                <c:ptCount val="4"/>
                <c:pt idx="0">
                  <c:v>Mission Critical</c:v>
                </c:pt>
                <c:pt idx="1">
                  <c:v>High</c:v>
                </c:pt>
                <c:pt idx="2">
                  <c:v>Medium</c:v>
                </c:pt>
                <c:pt idx="3">
                  <c:v>Low</c:v>
                </c:pt>
              </c:strCache>
            </c:strRef>
          </c:cat>
          <c:val>
            <c:numRef>
              <c:f>Summary_Survey!$C$126:$C$129</c:f>
              <c:numCache>
                <c:formatCode>0%</c:formatCode>
                <c:ptCount val="4"/>
                <c:pt idx="0">
                  <c:v>0.15555555555555556</c:v>
                </c:pt>
                <c:pt idx="1">
                  <c:v>0.33333333333333331</c:v>
                </c:pt>
                <c:pt idx="2">
                  <c:v>0.28888888888888886</c:v>
                </c:pt>
                <c:pt idx="3">
                  <c:v>0.22222222222222221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896-4168-B840-51214CEEACB7}"/>
            </c:ext>
          </c:extLst>
        </c:ser>
        <c:ser>
          <c:idx val="2"/>
          <c:order val="2"/>
          <c:tx>
            <c:strRef>
              <c:f>Summary_Survey!$D$125</c:f>
              <c:strCache>
                <c:ptCount val="1"/>
                <c:pt idx="0">
                  <c:v>ViiA7 &amp; QS6-Flex (qPCR)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Summary_Survey!$A$126:$A$129</c:f>
              <c:strCache>
                <c:ptCount val="4"/>
                <c:pt idx="0">
                  <c:v>Mission Critical</c:v>
                </c:pt>
                <c:pt idx="1">
                  <c:v>High</c:v>
                </c:pt>
                <c:pt idx="2">
                  <c:v>Medium</c:v>
                </c:pt>
                <c:pt idx="3">
                  <c:v>Low</c:v>
                </c:pt>
              </c:strCache>
            </c:strRef>
          </c:cat>
          <c:val>
            <c:numRef>
              <c:f>Summary_Survey!$D$126:$D$129</c:f>
              <c:numCache>
                <c:formatCode>0%</c:formatCode>
                <c:ptCount val="4"/>
                <c:pt idx="0">
                  <c:v>0.34482758620689657</c:v>
                </c:pt>
                <c:pt idx="1">
                  <c:v>0.41379310344827586</c:v>
                </c:pt>
                <c:pt idx="2">
                  <c:v>0.13793103448275862</c:v>
                </c:pt>
                <c:pt idx="3">
                  <c:v>0.10344827586206896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896-4168-B840-51214CEEACB7}"/>
            </c:ext>
          </c:extLst>
        </c:ser>
        <c:ser>
          <c:idx val="3"/>
          <c:order val="3"/>
          <c:tx>
            <c:strRef>
              <c:f>Summary_Survey!$E$125</c:f>
              <c:strCache>
                <c:ptCount val="1"/>
                <c:pt idx="0">
                  <c:v>Veriti Thermal-Cycler (std PCR)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Summary_Survey!$A$126:$A$129</c:f>
              <c:strCache>
                <c:ptCount val="4"/>
                <c:pt idx="0">
                  <c:v>Mission Critical</c:v>
                </c:pt>
                <c:pt idx="1">
                  <c:v>High</c:v>
                </c:pt>
                <c:pt idx="2">
                  <c:v>Medium</c:v>
                </c:pt>
                <c:pt idx="3">
                  <c:v>Low</c:v>
                </c:pt>
              </c:strCache>
            </c:strRef>
          </c:cat>
          <c:val>
            <c:numRef>
              <c:f>Summary_Survey!$E$126:$E$129</c:f>
              <c:numCache>
                <c:formatCode>0%</c:formatCode>
                <c:ptCount val="4"/>
                <c:pt idx="0">
                  <c:v>8.6956521739130432E-2</c:v>
                </c:pt>
                <c:pt idx="1">
                  <c:v>0.36956521739130432</c:v>
                </c:pt>
                <c:pt idx="2">
                  <c:v>0.2608695652173913</c:v>
                </c:pt>
                <c:pt idx="3">
                  <c:v>0.28260869565217389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2896-4168-B840-51214CEEACB7}"/>
            </c:ext>
          </c:extLst>
        </c:ser>
        <c:ser>
          <c:idx val="4"/>
          <c:order val="4"/>
          <c:tx>
            <c:strRef>
              <c:f>Summary_Survey!$F$125</c:f>
              <c:strCache>
                <c:ptCount val="1"/>
                <c:pt idx="0">
                  <c:v>Smart-Check (Pipette verification)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Summary_Survey!$A$126:$A$129</c:f>
              <c:strCache>
                <c:ptCount val="4"/>
                <c:pt idx="0">
                  <c:v>Mission Critical</c:v>
                </c:pt>
                <c:pt idx="1">
                  <c:v>High</c:v>
                </c:pt>
                <c:pt idx="2">
                  <c:v>Medium</c:v>
                </c:pt>
                <c:pt idx="3">
                  <c:v>Low</c:v>
                </c:pt>
              </c:strCache>
            </c:strRef>
          </c:cat>
          <c:val>
            <c:numRef>
              <c:f>Summary_Survey!$F$126:$F$129</c:f>
              <c:numCache>
                <c:formatCode>0%</c:formatCode>
                <c:ptCount val="4"/>
                <c:pt idx="0">
                  <c:v>0.125</c:v>
                </c:pt>
                <c:pt idx="1">
                  <c:v>0.27500000000000002</c:v>
                </c:pt>
                <c:pt idx="2">
                  <c:v>0.375</c:v>
                </c:pt>
                <c:pt idx="3">
                  <c:v>0.22500000000000001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2896-4168-B840-51214CEEACB7}"/>
            </c:ext>
          </c:extLst>
        </c:ser>
        <c:ser>
          <c:idx val="5"/>
          <c:order val="5"/>
          <c:tx>
            <c:strRef>
              <c:f>Summary_Survey!$G$125</c:f>
              <c:strCache>
                <c:ptCount val="1"/>
                <c:pt idx="0">
                  <c:v>SpeedVac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cat>
            <c:strRef>
              <c:f>Summary_Survey!$A$126:$A$129</c:f>
              <c:strCache>
                <c:ptCount val="4"/>
                <c:pt idx="0">
                  <c:v>Mission Critical</c:v>
                </c:pt>
                <c:pt idx="1">
                  <c:v>High</c:v>
                </c:pt>
                <c:pt idx="2">
                  <c:v>Medium</c:v>
                </c:pt>
                <c:pt idx="3">
                  <c:v>Low</c:v>
                </c:pt>
              </c:strCache>
            </c:strRef>
          </c:cat>
          <c:val>
            <c:numRef>
              <c:f>Summary_Survey!$G$126:$G$129</c:f>
              <c:numCache>
                <c:formatCode>0%</c:formatCode>
                <c:ptCount val="4"/>
                <c:pt idx="0">
                  <c:v>0.10638297872340426</c:v>
                </c:pt>
                <c:pt idx="1">
                  <c:v>0.40425531914893614</c:v>
                </c:pt>
                <c:pt idx="2">
                  <c:v>0.25531914893617019</c:v>
                </c:pt>
                <c:pt idx="3">
                  <c:v>0.23404255319148937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2896-4168-B840-51214CEEACB7}"/>
            </c:ext>
          </c:extLst>
        </c:ser>
        <c:ser>
          <c:idx val="6"/>
          <c:order val="6"/>
          <c:tx>
            <c:strRef>
              <c:f>Summary_Survey!$H$125</c:f>
              <c:strCache>
                <c:ptCount val="1"/>
                <c:pt idx="0">
                  <c:v>Diagenode Bioruptor (DNA shearing)</c:v>
                </c:pt>
              </c:strCache>
            </c:strRef>
          </c:tx>
          <c:spPr>
            <a:solidFill>
              <a:schemeClr val="accent1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Summary_Survey!$A$126:$A$129</c:f>
              <c:strCache>
                <c:ptCount val="4"/>
                <c:pt idx="0">
                  <c:v>Mission Critical</c:v>
                </c:pt>
                <c:pt idx="1">
                  <c:v>High</c:v>
                </c:pt>
                <c:pt idx="2">
                  <c:v>Medium</c:v>
                </c:pt>
                <c:pt idx="3">
                  <c:v>Low</c:v>
                </c:pt>
              </c:strCache>
            </c:strRef>
          </c:cat>
          <c:val>
            <c:numRef>
              <c:f>Summary_Survey!$H$126:$H$129</c:f>
              <c:numCache>
                <c:formatCode>0%</c:formatCode>
                <c:ptCount val="4"/>
                <c:pt idx="0">
                  <c:v>0.12195121951219512</c:v>
                </c:pt>
                <c:pt idx="1">
                  <c:v>0.34146341463414637</c:v>
                </c:pt>
                <c:pt idx="2">
                  <c:v>0.29268292682926828</c:v>
                </c:pt>
                <c:pt idx="3">
                  <c:v>0.24390243902439024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2896-4168-B840-51214CEEACB7}"/>
            </c:ext>
          </c:extLst>
        </c:ser>
        <c:ser>
          <c:idx val="7"/>
          <c:order val="7"/>
          <c:tx>
            <c:strRef>
              <c:f>Summary_Survey!$I$125</c:f>
              <c:strCache>
                <c:ptCount val="1"/>
                <c:pt idx="0">
                  <c:v>5810R Plate Centrifuge</c:v>
                </c:pt>
              </c:strCache>
            </c:strRef>
          </c:tx>
          <c:spPr>
            <a:solidFill>
              <a:schemeClr val="accent2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Summary_Survey!$A$126:$A$129</c:f>
              <c:strCache>
                <c:ptCount val="4"/>
                <c:pt idx="0">
                  <c:v>Mission Critical</c:v>
                </c:pt>
                <c:pt idx="1">
                  <c:v>High</c:v>
                </c:pt>
                <c:pt idx="2">
                  <c:v>Medium</c:v>
                </c:pt>
                <c:pt idx="3">
                  <c:v>Low</c:v>
                </c:pt>
              </c:strCache>
            </c:strRef>
          </c:cat>
          <c:val>
            <c:numRef>
              <c:f>Summary_Survey!$I$126:$I$129</c:f>
              <c:numCache>
                <c:formatCode>0%</c:formatCode>
                <c:ptCount val="4"/>
                <c:pt idx="0">
                  <c:v>0.10638297872340426</c:v>
                </c:pt>
                <c:pt idx="1">
                  <c:v>0.38297872340425532</c:v>
                </c:pt>
                <c:pt idx="2">
                  <c:v>0.2978723404255319</c:v>
                </c:pt>
                <c:pt idx="3">
                  <c:v>0.21276595744680851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2896-4168-B840-51214CEEACB7}"/>
            </c:ext>
          </c:extLst>
        </c:ser>
        <c:ser>
          <c:idx val="8"/>
          <c:order val="8"/>
          <c:tx>
            <c:strRef>
              <c:f>Summary_Survey!$J$125</c:f>
              <c:strCache>
                <c:ptCount val="1"/>
                <c:pt idx="0">
                  <c:v>Typhoon 8600</c:v>
                </c:pt>
              </c:strCache>
            </c:strRef>
          </c:tx>
          <c:spPr>
            <a:solidFill>
              <a:schemeClr val="accent3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Summary_Survey!$A$126:$A$129</c:f>
              <c:strCache>
                <c:ptCount val="4"/>
                <c:pt idx="0">
                  <c:v>Mission Critical</c:v>
                </c:pt>
                <c:pt idx="1">
                  <c:v>High</c:v>
                </c:pt>
                <c:pt idx="2">
                  <c:v>Medium</c:v>
                </c:pt>
                <c:pt idx="3">
                  <c:v>Low</c:v>
                </c:pt>
              </c:strCache>
            </c:strRef>
          </c:cat>
          <c:val>
            <c:numRef>
              <c:f>Summary_Survey!$J$126:$J$129</c:f>
              <c:numCache>
                <c:formatCode>0%</c:formatCode>
                <c:ptCount val="4"/>
                <c:pt idx="0">
                  <c:v>0.15384615384615385</c:v>
                </c:pt>
                <c:pt idx="1">
                  <c:v>0.35897435897435898</c:v>
                </c:pt>
                <c:pt idx="2">
                  <c:v>0.28205128205128205</c:v>
                </c:pt>
                <c:pt idx="3">
                  <c:v>0.20512820512820512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2896-4168-B840-51214CEEACB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044179487"/>
        <c:axId val="1044181567"/>
      </c:barChart>
      <c:catAx>
        <c:axId val="104417948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44181567"/>
        <c:crosses val="autoZero"/>
        <c:auto val="1"/>
        <c:lblAlgn val="ctr"/>
        <c:lblOffset val="100"/>
        <c:noMultiLvlLbl val="0"/>
      </c:catAx>
      <c:valAx>
        <c:axId val="104418156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4417948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6.1149222591162886E-2"/>
          <c:y val="0.81301483664660057"/>
          <c:w val="0.90786427956039306"/>
          <c:h val="0.17327128436766828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solidFill>
        <a:sysClr val="windowText" lastClr="000000">
          <a:lumMod val="15000"/>
          <a:lumOff val="85000"/>
        </a:sysClr>
      </a:solidFill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Summary_Survey!$A$161</c:f>
              <c:strCache>
                <c:ptCount val="1"/>
                <c:pt idx="0">
                  <c:v>Mission Critical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Summary_Survey!$B$160:$F$160</c:f>
              <c:strCache>
                <c:ptCount val="5"/>
                <c:pt idx="0">
                  <c:v>Full-Service DNA Sequencing</c:v>
                </c:pt>
                <c:pt idx="1">
                  <c:v>Bioanalyzer</c:v>
                </c:pt>
                <c:pt idx="2">
                  <c:v>Qubit4</c:v>
                </c:pt>
                <c:pt idx="3">
                  <c:v>DNA Size-Selection</c:v>
                </c:pt>
                <c:pt idx="4">
                  <c:v>Supplies &amp; Reagents</c:v>
                </c:pt>
              </c:strCache>
            </c:strRef>
          </c:cat>
          <c:val>
            <c:numRef>
              <c:f>Summary_Survey!$B$161:$F$161</c:f>
              <c:numCache>
                <c:formatCode>0%</c:formatCode>
                <c:ptCount val="5"/>
                <c:pt idx="0">
                  <c:v>0.39436619718309857</c:v>
                </c:pt>
                <c:pt idx="1">
                  <c:v>0.43076923076923079</c:v>
                </c:pt>
                <c:pt idx="2">
                  <c:v>0.28358208955223879</c:v>
                </c:pt>
                <c:pt idx="3">
                  <c:v>0.26415094339622641</c:v>
                </c:pt>
                <c:pt idx="4">
                  <c:v>0.25806451612903225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FE9-4AD9-9BFF-30AC933CF7CA}"/>
            </c:ext>
          </c:extLst>
        </c:ser>
        <c:ser>
          <c:idx val="1"/>
          <c:order val="1"/>
          <c:tx>
            <c:strRef>
              <c:f>Summary_Survey!$A$162</c:f>
              <c:strCache>
                <c:ptCount val="1"/>
                <c:pt idx="0">
                  <c:v>High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Summary_Survey!$B$160:$F$160</c:f>
              <c:strCache>
                <c:ptCount val="5"/>
                <c:pt idx="0">
                  <c:v>Full-Service DNA Sequencing</c:v>
                </c:pt>
                <c:pt idx="1">
                  <c:v>Bioanalyzer</c:v>
                </c:pt>
                <c:pt idx="2">
                  <c:v>Qubit4</c:v>
                </c:pt>
                <c:pt idx="3">
                  <c:v>DNA Size-Selection</c:v>
                </c:pt>
                <c:pt idx="4">
                  <c:v>Supplies &amp; Reagents</c:v>
                </c:pt>
              </c:strCache>
            </c:strRef>
          </c:cat>
          <c:val>
            <c:numRef>
              <c:f>Summary_Survey!$B$162:$F$162</c:f>
              <c:numCache>
                <c:formatCode>0%</c:formatCode>
                <c:ptCount val="5"/>
                <c:pt idx="0">
                  <c:v>0.45070422535211269</c:v>
                </c:pt>
                <c:pt idx="1">
                  <c:v>0.38461538461538464</c:v>
                </c:pt>
                <c:pt idx="2">
                  <c:v>0.34328358208955223</c:v>
                </c:pt>
                <c:pt idx="3">
                  <c:v>0.32075471698113206</c:v>
                </c:pt>
                <c:pt idx="4">
                  <c:v>0.33870967741935482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FE9-4AD9-9BFF-30AC933CF7CA}"/>
            </c:ext>
          </c:extLst>
        </c:ser>
        <c:ser>
          <c:idx val="2"/>
          <c:order val="2"/>
          <c:tx>
            <c:strRef>
              <c:f>Summary_Survey!$A$163</c:f>
              <c:strCache>
                <c:ptCount val="1"/>
                <c:pt idx="0">
                  <c:v>Medium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Summary_Survey!$B$160:$F$160</c:f>
              <c:strCache>
                <c:ptCount val="5"/>
                <c:pt idx="0">
                  <c:v>Full-Service DNA Sequencing</c:v>
                </c:pt>
                <c:pt idx="1">
                  <c:v>Bioanalyzer</c:v>
                </c:pt>
                <c:pt idx="2">
                  <c:v>Qubit4</c:v>
                </c:pt>
                <c:pt idx="3">
                  <c:v>DNA Size-Selection</c:v>
                </c:pt>
                <c:pt idx="4">
                  <c:v>Supplies &amp; Reagents</c:v>
                </c:pt>
              </c:strCache>
            </c:strRef>
          </c:cat>
          <c:val>
            <c:numRef>
              <c:f>Summary_Survey!$B$163:$F$163</c:f>
              <c:numCache>
                <c:formatCode>0%</c:formatCode>
                <c:ptCount val="5"/>
                <c:pt idx="0">
                  <c:v>7.0422535211267609E-2</c:v>
                </c:pt>
                <c:pt idx="1">
                  <c:v>0.12307692307692308</c:v>
                </c:pt>
                <c:pt idx="2">
                  <c:v>0.20895522388059701</c:v>
                </c:pt>
                <c:pt idx="3">
                  <c:v>0.26415094339622641</c:v>
                </c:pt>
                <c:pt idx="4">
                  <c:v>0.22580645161290322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FE9-4AD9-9BFF-30AC933CF7CA}"/>
            </c:ext>
          </c:extLst>
        </c:ser>
        <c:ser>
          <c:idx val="3"/>
          <c:order val="3"/>
          <c:tx>
            <c:strRef>
              <c:f>Summary_Survey!$A$164</c:f>
              <c:strCache>
                <c:ptCount val="1"/>
                <c:pt idx="0">
                  <c:v>Low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Summary_Survey!$B$160:$F$160</c:f>
              <c:strCache>
                <c:ptCount val="5"/>
                <c:pt idx="0">
                  <c:v>Full-Service DNA Sequencing</c:v>
                </c:pt>
                <c:pt idx="1">
                  <c:v>Bioanalyzer</c:v>
                </c:pt>
                <c:pt idx="2">
                  <c:v>Qubit4</c:v>
                </c:pt>
                <c:pt idx="3">
                  <c:v>DNA Size-Selection</c:v>
                </c:pt>
                <c:pt idx="4">
                  <c:v>Supplies &amp; Reagents</c:v>
                </c:pt>
              </c:strCache>
            </c:strRef>
          </c:cat>
          <c:val>
            <c:numRef>
              <c:f>Summary_Survey!$B$164:$F$164</c:f>
              <c:numCache>
                <c:formatCode>0%</c:formatCode>
                <c:ptCount val="5"/>
                <c:pt idx="0">
                  <c:v>8.4507042253521125E-2</c:v>
                </c:pt>
                <c:pt idx="1">
                  <c:v>6.1538461538461542E-2</c:v>
                </c:pt>
                <c:pt idx="2">
                  <c:v>0.16417910447761194</c:v>
                </c:pt>
                <c:pt idx="3">
                  <c:v>0.15094339622641509</c:v>
                </c:pt>
                <c:pt idx="4">
                  <c:v>0.17741935483870969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3FE9-4AD9-9BFF-30AC933CF7C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044179487"/>
        <c:axId val="1044181567"/>
      </c:barChart>
      <c:catAx>
        <c:axId val="104417948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44181567"/>
        <c:crosses val="autoZero"/>
        <c:auto val="1"/>
        <c:lblAlgn val="ctr"/>
        <c:lblOffset val="100"/>
        <c:noMultiLvlLbl val="0"/>
      </c:catAx>
      <c:valAx>
        <c:axId val="104418156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4417948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solidFill>
        <a:sysClr val="windowText" lastClr="000000">
          <a:lumMod val="15000"/>
          <a:lumOff val="85000"/>
        </a:sysClr>
      </a:solidFill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8640" y="1197187"/>
            <a:ext cx="6217920" cy="2546773"/>
          </a:xfrm>
        </p:spPr>
        <p:txBody>
          <a:bodyPr anchor="b"/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842174"/>
            <a:ext cx="5486400" cy="1766146"/>
          </a:xfrm>
        </p:spPr>
        <p:txBody>
          <a:bodyPr/>
          <a:lstStyle>
            <a:lvl1pPr marL="0" indent="0" algn="ctr">
              <a:buNone/>
              <a:defRPr sz="1920"/>
            </a:lvl1pPr>
            <a:lvl2pPr marL="365760" indent="0" algn="ctr">
              <a:buNone/>
              <a:defRPr sz="1600"/>
            </a:lvl2pPr>
            <a:lvl3pPr marL="731520" indent="0" algn="ctr">
              <a:buNone/>
              <a:defRPr sz="1440"/>
            </a:lvl3pPr>
            <a:lvl4pPr marL="1097280" indent="0" algn="ctr">
              <a:buNone/>
              <a:defRPr sz="1280"/>
            </a:lvl4pPr>
            <a:lvl5pPr marL="1463040" indent="0" algn="ctr">
              <a:buNone/>
              <a:defRPr sz="1280"/>
            </a:lvl5pPr>
            <a:lvl6pPr marL="1828800" indent="0" algn="ctr">
              <a:buNone/>
              <a:defRPr sz="1280"/>
            </a:lvl6pPr>
            <a:lvl7pPr marL="2194560" indent="0" algn="ctr">
              <a:buNone/>
              <a:defRPr sz="1280"/>
            </a:lvl7pPr>
            <a:lvl8pPr marL="2560320" indent="0" algn="ctr">
              <a:buNone/>
              <a:defRPr sz="1280"/>
            </a:lvl8pPr>
            <a:lvl9pPr marL="2926080" indent="0" algn="ctr">
              <a:buNone/>
              <a:defRPr sz="128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7E049-CDFF-4365-92B8-539C67BD72A6}" type="datetimeFigureOut">
              <a:rPr lang="en-US" smtClean="0"/>
              <a:t>11/18/2021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CA252-D028-4360-ADAE-1B1A94E03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87973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7E049-CDFF-4365-92B8-539C67BD72A6}" type="datetimeFigureOut">
              <a:rPr lang="en-US" smtClean="0"/>
              <a:t>11/18/2021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CA252-D028-4360-ADAE-1B1A94E03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24697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234940" y="389467"/>
            <a:ext cx="1577340" cy="619929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389467"/>
            <a:ext cx="4640580" cy="619929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7E049-CDFF-4365-92B8-539C67BD72A6}" type="datetimeFigureOut">
              <a:rPr lang="en-US" smtClean="0"/>
              <a:t>11/18/2021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CA252-D028-4360-ADAE-1B1A94E03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69395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7E049-CDFF-4365-92B8-539C67BD72A6}" type="datetimeFigureOut">
              <a:rPr lang="en-US" smtClean="0"/>
              <a:t>11/18/2021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CA252-D028-4360-ADAE-1B1A94E03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08563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9110" y="1823722"/>
            <a:ext cx="6309360" cy="3042919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9110" y="4895429"/>
            <a:ext cx="6309360" cy="1600199"/>
          </a:xfrm>
        </p:spPr>
        <p:txBody>
          <a:bodyPr/>
          <a:lstStyle>
            <a:lvl1pPr marL="0" indent="0">
              <a:buNone/>
              <a:defRPr sz="1920">
                <a:solidFill>
                  <a:schemeClr val="tx1"/>
                </a:solidFill>
              </a:defRPr>
            </a:lvl1pPr>
            <a:lvl2pPr marL="36576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73152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3pPr>
            <a:lvl4pPr marL="1097280" indent="0">
              <a:buNone/>
              <a:defRPr sz="1280">
                <a:solidFill>
                  <a:schemeClr val="tx1">
                    <a:tint val="75000"/>
                  </a:schemeClr>
                </a:solidFill>
              </a:defRPr>
            </a:lvl4pPr>
            <a:lvl5pPr marL="1463040" indent="0">
              <a:buNone/>
              <a:defRPr sz="1280">
                <a:solidFill>
                  <a:schemeClr val="tx1">
                    <a:tint val="75000"/>
                  </a:schemeClr>
                </a:solidFill>
              </a:defRPr>
            </a:lvl5pPr>
            <a:lvl6pPr marL="1828800" indent="0">
              <a:buNone/>
              <a:defRPr sz="1280">
                <a:solidFill>
                  <a:schemeClr val="tx1">
                    <a:tint val="75000"/>
                  </a:schemeClr>
                </a:solidFill>
              </a:defRPr>
            </a:lvl6pPr>
            <a:lvl7pPr marL="2194560" indent="0">
              <a:buNone/>
              <a:defRPr sz="1280">
                <a:solidFill>
                  <a:schemeClr val="tx1">
                    <a:tint val="75000"/>
                  </a:schemeClr>
                </a:solidFill>
              </a:defRPr>
            </a:lvl7pPr>
            <a:lvl8pPr marL="2560320" indent="0">
              <a:buNone/>
              <a:defRPr sz="1280">
                <a:solidFill>
                  <a:schemeClr val="tx1">
                    <a:tint val="75000"/>
                  </a:schemeClr>
                </a:solidFill>
              </a:defRPr>
            </a:lvl8pPr>
            <a:lvl9pPr marL="2926080" indent="0">
              <a:buNone/>
              <a:defRPr sz="12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7E049-CDFF-4365-92B8-539C67BD72A6}" type="datetimeFigureOut">
              <a:rPr lang="en-US" smtClean="0"/>
              <a:t>11/18/2021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CA252-D028-4360-ADAE-1B1A94E03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70577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2920" y="1947333"/>
            <a:ext cx="3108960" cy="464142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03320" y="1947333"/>
            <a:ext cx="3108960" cy="464142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7E049-CDFF-4365-92B8-539C67BD72A6}" type="datetimeFigureOut">
              <a:rPr lang="en-US" smtClean="0"/>
              <a:t>11/18/2021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CA252-D028-4360-ADAE-1B1A94E03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92363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873" y="389468"/>
            <a:ext cx="6309360" cy="141393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3874" y="1793241"/>
            <a:ext cx="3094672" cy="878839"/>
          </a:xfrm>
        </p:spPr>
        <p:txBody>
          <a:bodyPr anchor="b"/>
          <a:lstStyle>
            <a:lvl1pPr marL="0" indent="0">
              <a:buNone/>
              <a:defRPr sz="1920" b="1"/>
            </a:lvl1pPr>
            <a:lvl2pPr marL="365760" indent="0">
              <a:buNone/>
              <a:defRPr sz="1600" b="1"/>
            </a:lvl2pPr>
            <a:lvl3pPr marL="731520" indent="0">
              <a:buNone/>
              <a:defRPr sz="1440" b="1"/>
            </a:lvl3pPr>
            <a:lvl4pPr marL="1097280" indent="0">
              <a:buNone/>
              <a:defRPr sz="1280" b="1"/>
            </a:lvl4pPr>
            <a:lvl5pPr marL="1463040" indent="0">
              <a:buNone/>
              <a:defRPr sz="1280" b="1"/>
            </a:lvl5pPr>
            <a:lvl6pPr marL="1828800" indent="0">
              <a:buNone/>
              <a:defRPr sz="1280" b="1"/>
            </a:lvl6pPr>
            <a:lvl7pPr marL="2194560" indent="0">
              <a:buNone/>
              <a:defRPr sz="1280" b="1"/>
            </a:lvl7pPr>
            <a:lvl8pPr marL="2560320" indent="0">
              <a:buNone/>
              <a:defRPr sz="1280" b="1"/>
            </a:lvl8pPr>
            <a:lvl9pPr marL="2926080" indent="0">
              <a:buNone/>
              <a:defRPr sz="128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874" y="2672080"/>
            <a:ext cx="3094672" cy="393022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03320" y="1793241"/>
            <a:ext cx="3109913" cy="878839"/>
          </a:xfrm>
        </p:spPr>
        <p:txBody>
          <a:bodyPr anchor="b"/>
          <a:lstStyle>
            <a:lvl1pPr marL="0" indent="0">
              <a:buNone/>
              <a:defRPr sz="1920" b="1"/>
            </a:lvl1pPr>
            <a:lvl2pPr marL="365760" indent="0">
              <a:buNone/>
              <a:defRPr sz="1600" b="1"/>
            </a:lvl2pPr>
            <a:lvl3pPr marL="731520" indent="0">
              <a:buNone/>
              <a:defRPr sz="1440" b="1"/>
            </a:lvl3pPr>
            <a:lvl4pPr marL="1097280" indent="0">
              <a:buNone/>
              <a:defRPr sz="1280" b="1"/>
            </a:lvl4pPr>
            <a:lvl5pPr marL="1463040" indent="0">
              <a:buNone/>
              <a:defRPr sz="1280" b="1"/>
            </a:lvl5pPr>
            <a:lvl6pPr marL="1828800" indent="0">
              <a:buNone/>
              <a:defRPr sz="1280" b="1"/>
            </a:lvl6pPr>
            <a:lvl7pPr marL="2194560" indent="0">
              <a:buNone/>
              <a:defRPr sz="1280" b="1"/>
            </a:lvl7pPr>
            <a:lvl8pPr marL="2560320" indent="0">
              <a:buNone/>
              <a:defRPr sz="1280" b="1"/>
            </a:lvl8pPr>
            <a:lvl9pPr marL="2926080" indent="0">
              <a:buNone/>
              <a:defRPr sz="128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03320" y="2672080"/>
            <a:ext cx="3109913" cy="393022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7E049-CDFF-4365-92B8-539C67BD72A6}" type="datetimeFigureOut">
              <a:rPr lang="en-US" smtClean="0"/>
              <a:t>11/18/2021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CA252-D028-4360-ADAE-1B1A94E03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0488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7E049-CDFF-4365-92B8-539C67BD72A6}" type="datetimeFigureOut">
              <a:rPr lang="en-US" smtClean="0"/>
              <a:t>11/18/2021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CA252-D028-4360-ADAE-1B1A94E03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79649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7E049-CDFF-4365-92B8-539C67BD72A6}" type="datetimeFigureOut">
              <a:rPr lang="en-US" smtClean="0"/>
              <a:t>11/18/2021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CA252-D028-4360-ADAE-1B1A94E03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9006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873" y="487680"/>
            <a:ext cx="2359342" cy="1706880"/>
          </a:xfrm>
        </p:spPr>
        <p:txBody>
          <a:bodyPr anchor="b"/>
          <a:lstStyle>
            <a:lvl1pPr>
              <a:defRPr sz="25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09913" y="1053255"/>
            <a:ext cx="3703320" cy="5198533"/>
          </a:xfrm>
        </p:spPr>
        <p:txBody>
          <a:bodyPr/>
          <a:lstStyle>
            <a:lvl1pPr>
              <a:defRPr sz="2560"/>
            </a:lvl1pPr>
            <a:lvl2pPr>
              <a:defRPr sz="2240"/>
            </a:lvl2pPr>
            <a:lvl3pPr>
              <a:defRPr sz="192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873" y="2194560"/>
            <a:ext cx="2359342" cy="4065694"/>
          </a:xfrm>
        </p:spPr>
        <p:txBody>
          <a:bodyPr/>
          <a:lstStyle>
            <a:lvl1pPr marL="0" indent="0">
              <a:buNone/>
              <a:defRPr sz="1280"/>
            </a:lvl1pPr>
            <a:lvl2pPr marL="365760" indent="0">
              <a:buNone/>
              <a:defRPr sz="1120"/>
            </a:lvl2pPr>
            <a:lvl3pPr marL="731520" indent="0">
              <a:buNone/>
              <a:defRPr sz="960"/>
            </a:lvl3pPr>
            <a:lvl4pPr marL="1097280" indent="0">
              <a:buNone/>
              <a:defRPr sz="800"/>
            </a:lvl4pPr>
            <a:lvl5pPr marL="1463040" indent="0">
              <a:buNone/>
              <a:defRPr sz="800"/>
            </a:lvl5pPr>
            <a:lvl6pPr marL="1828800" indent="0">
              <a:buNone/>
              <a:defRPr sz="800"/>
            </a:lvl6pPr>
            <a:lvl7pPr marL="2194560" indent="0">
              <a:buNone/>
              <a:defRPr sz="800"/>
            </a:lvl7pPr>
            <a:lvl8pPr marL="2560320" indent="0">
              <a:buNone/>
              <a:defRPr sz="800"/>
            </a:lvl8pPr>
            <a:lvl9pPr marL="2926080" indent="0">
              <a:buNone/>
              <a:defRPr sz="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7E049-CDFF-4365-92B8-539C67BD72A6}" type="datetimeFigureOut">
              <a:rPr lang="en-US" smtClean="0"/>
              <a:t>11/18/2021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CA252-D028-4360-ADAE-1B1A94E03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70202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873" y="487680"/>
            <a:ext cx="2359342" cy="1706880"/>
          </a:xfrm>
        </p:spPr>
        <p:txBody>
          <a:bodyPr anchor="b"/>
          <a:lstStyle>
            <a:lvl1pPr>
              <a:defRPr sz="25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109913" y="1053255"/>
            <a:ext cx="3703320" cy="5198533"/>
          </a:xfrm>
        </p:spPr>
        <p:txBody>
          <a:bodyPr anchor="t"/>
          <a:lstStyle>
            <a:lvl1pPr marL="0" indent="0">
              <a:buNone/>
              <a:defRPr sz="2560"/>
            </a:lvl1pPr>
            <a:lvl2pPr marL="365760" indent="0">
              <a:buNone/>
              <a:defRPr sz="2240"/>
            </a:lvl2pPr>
            <a:lvl3pPr marL="731520" indent="0">
              <a:buNone/>
              <a:defRPr sz="1920"/>
            </a:lvl3pPr>
            <a:lvl4pPr marL="1097280" indent="0">
              <a:buNone/>
              <a:defRPr sz="1600"/>
            </a:lvl4pPr>
            <a:lvl5pPr marL="1463040" indent="0">
              <a:buNone/>
              <a:defRPr sz="1600"/>
            </a:lvl5pPr>
            <a:lvl6pPr marL="1828800" indent="0">
              <a:buNone/>
              <a:defRPr sz="1600"/>
            </a:lvl6pPr>
            <a:lvl7pPr marL="2194560" indent="0">
              <a:buNone/>
              <a:defRPr sz="1600"/>
            </a:lvl7pPr>
            <a:lvl8pPr marL="2560320" indent="0">
              <a:buNone/>
              <a:defRPr sz="1600"/>
            </a:lvl8pPr>
            <a:lvl9pPr marL="292608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873" y="2194560"/>
            <a:ext cx="2359342" cy="4065694"/>
          </a:xfrm>
        </p:spPr>
        <p:txBody>
          <a:bodyPr/>
          <a:lstStyle>
            <a:lvl1pPr marL="0" indent="0">
              <a:buNone/>
              <a:defRPr sz="1280"/>
            </a:lvl1pPr>
            <a:lvl2pPr marL="365760" indent="0">
              <a:buNone/>
              <a:defRPr sz="1120"/>
            </a:lvl2pPr>
            <a:lvl3pPr marL="731520" indent="0">
              <a:buNone/>
              <a:defRPr sz="960"/>
            </a:lvl3pPr>
            <a:lvl4pPr marL="1097280" indent="0">
              <a:buNone/>
              <a:defRPr sz="800"/>
            </a:lvl4pPr>
            <a:lvl5pPr marL="1463040" indent="0">
              <a:buNone/>
              <a:defRPr sz="800"/>
            </a:lvl5pPr>
            <a:lvl6pPr marL="1828800" indent="0">
              <a:buNone/>
              <a:defRPr sz="800"/>
            </a:lvl6pPr>
            <a:lvl7pPr marL="2194560" indent="0">
              <a:buNone/>
              <a:defRPr sz="800"/>
            </a:lvl7pPr>
            <a:lvl8pPr marL="2560320" indent="0">
              <a:buNone/>
              <a:defRPr sz="800"/>
            </a:lvl8pPr>
            <a:lvl9pPr marL="2926080" indent="0">
              <a:buNone/>
              <a:defRPr sz="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7E049-CDFF-4365-92B8-539C67BD72A6}" type="datetimeFigureOut">
              <a:rPr lang="en-US" smtClean="0"/>
              <a:t>11/18/2021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CA252-D028-4360-ADAE-1B1A94E03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42714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2920" y="389468"/>
            <a:ext cx="6309360" cy="141393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2920" y="1947333"/>
            <a:ext cx="6309360" cy="46414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2920" y="6780108"/>
            <a:ext cx="1645920" cy="3894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C7E049-CDFF-4365-92B8-539C67BD72A6}" type="datetimeFigureOut">
              <a:rPr lang="en-US" smtClean="0"/>
              <a:t>11/18/2021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23160" y="6780108"/>
            <a:ext cx="2468880" cy="3894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166360" y="6780108"/>
            <a:ext cx="1645920" cy="3894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7CA252-D028-4360-ADAE-1B1A94E03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92299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731520" rtl="0" eaLnBrk="1" latinLnBrk="0" hangingPunct="1">
        <a:lnSpc>
          <a:spcPct val="90000"/>
        </a:lnSpc>
        <a:spcBef>
          <a:spcPct val="0"/>
        </a:spcBef>
        <a:buNone/>
        <a:defRPr sz="35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731520" rtl="0" eaLnBrk="1" latinLnBrk="0" hangingPunct="1">
        <a:lnSpc>
          <a:spcPct val="90000"/>
        </a:lnSpc>
        <a:spcBef>
          <a:spcPts val="800"/>
        </a:spcBef>
        <a:buFont typeface="Arial" panose="020B0604020202020204" pitchFamily="34" charset="0"/>
        <a:buChar char="•"/>
        <a:defRPr sz="224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92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1pPr>
      <a:lvl2pPr marL="36576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7pPr>
      <a:lvl8pPr marL="256032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8pPr>
      <a:lvl9pPr marL="292608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 descr="Survey respondents' classification as faculty, staff, post-docs, graduate student, or undergraduates.">
            <a:extLst>
              <a:ext uri="{FF2B5EF4-FFF2-40B4-BE49-F238E27FC236}">
                <a16:creationId xmlns:a16="http://schemas.microsoft.com/office/drawing/2014/main" id="{10E6AD4F-84B6-493C-82F0-19BE41ABEAD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6161860"/>
              </p:ext>
            </p:extLst>
          </p:nvPr>
        </p:nvGraphicFramePr>
        <p:xfrm>
          <a:off x="133564" y="776176"/>
          <a:ext cx="7027525" cy="39910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D14F5BED-9FFF-4C76-A1C5-1A3D5102D65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7454927"/>
              </p:ext>
            </p:extLst>
          </p:nvPr>
        </p:nvGraphicFramePr>
        <p:xfrm>
          <a:off x="133565" y="5013513"/>
          <a:ext cx="7027525" cy="2044836"/>
        </p:xfrm>
        <a:graphic>
          <a:graphicData uri="http://schemas.openxmlformats.org/drawingml/2006/table">
            <a:tbl>
              <a:tblPr firstRow="1"/>
              <a:tblGrid>
                <a:gridCol w="1487219">
                  <a:extLst>
                    <a:ext uri="{9D8B030D-6E8A-4147-A177-3AD203B41FA5}">
                      <a16:colId xmlns:a16="http://schemas.microsoft.com/office/drawing/2014/main" val="2240967913"/>
                    </a:ext>
                  </a:extLst>
                </a:gridCol>
                <a:gridCol w="1458620">
                  <a:extLst>
                    <a:ext uri="{9D8B030D-6E8A-4147-A177-3AD203B41FA5}">
                      <a16:colId xmlns:a16="http://schemas.microsoft.com/office/drawing/2014/main" val="2144280750"/>
                    </a:ext>
                  </a:extLst>
                </a:gridCol>
                <a:gridCol w="1458620">
                  <a:extLst>
                    <a:ext uri="{9D8B030D-6E8A-4147-A177-3AD203B41FA5}">
                      <a16:colId xmlns:a16="http://schemas.microsoft.com/office/drawing/2014/main" val="2390633952"/>
                    </a:ext>
                  </a:extLst>
                </a:gridCol>
                <a:gridCol w="1458620">
                  <a:extLst>
                    <a:ext uri="{9D8B030D-6E8A-4147-A177-3AD203B41FA5}">
                      <a16:colId xmlns:a16="http://schemas.microsoft.com/office/drawing/2014/main" val="2263006217"/>
                    </a:ext>
                  </a:extLst>
                </a:gridCol>
                <a:gridCol w="1164446">
                  <a:extLst>
                    <a:ext uri="{9D8B030D-6E8A-4147-A177-3AD203B41FA5}">
                      <a16:colId xmlns:a16="http://schemas.microsoft.com/office/drawing/2014/main" val="1074836467"/>
                    </a:ext>
                  </a:extLst>
                </a:gridCol>
              </a:tblGrid>
              <a:tr h="6816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Classification List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Survey Invitations Sent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Respondents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 of each Group Responding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Group % </a:t>
                      </a:r>
                      <a:b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of All Respondents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5496526"/>
                  </a:ext>
                </a:extLst>
              </a:tr>
              <a:tr h="22720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Faculty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80168034"/>
                  </a:ext>
                </a:extLst>
              </a:tr>
              <a:tr h="22720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Staff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20267076"/>
                  </a:ext>
                </a:extLst>
              </a:tr>
              <a:tr h="22720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Post-doc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7791082"/>
                  </a:ext>
                </a:extLst>
              </a:tr>
              <a:tr h="22720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Graduate student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7876884"/>
                  </a:ext>
                </a:extLst>
              </a:tr>
              <a:tr h="22720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Undergraduate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75058390"/>
                  </a:ext>
                </a:extLst>
              </a:tr>
              <a:tr h="227204">
                <a:tc>
                  <a:txBody>
                    <a:bodyPr/>
                    <a:lstStyle/>
                    <a:p>
                      <a:pPr algn="l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34656157"/>
                  </a:ext>
                </a:extLst>
              </a:tr>
            </a:tbl>
          </a:graphicData>
        </a:graphic>
      </p:graphicFrame>
      <p:sp>
        <p:nvSpPr>
          <p:cNvPr id="9" name="Title 8">
            <a:extLst>
              <a:ext uri="{FF2B5EF4-FFF2-40B4-BE49-F238E27FC236}">
                <a16:creationId xmlns:a16="http://schemas.microsoft.com/office/drawing/2014/main" id="{848181EE-537E-40F0-8F6D-9A8DE7FB156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93116" y="256851"/>
            <a:ext cx="4108420" cy="350875"/>
          </a:xfrm>
        </p:spPr>
        <p:txBody>
          <a:bodyPr>
            <a:normAutofit/>
          </a:bodyPr>
          <a:lstStyle/>
          <a:p>
            <a:r>
              <a:rPr lang="en-US" sz="1600" dirty="0"/>
              <a:t>Respondents' classification (N = 80)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43056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 descr="Survey results for how important potential instruments would be to have in-house within the facility (by Instrument).">
            <a:extLst>
              <a:ext uri="{FF2B5EF4-FFF2-40B4-BE49-F238E27FC236}">
                <a16:creationId xmlns:a16="http://schemas.microsoft.com/office/drawing/2014/main" id="{EAA7DE2F-EE7E-4A23-8322-9F4BE4013D9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52730494"/>
              </p:ext>
            </p:extLst>
          </p:nvPr>
        </p:nvGraphicFramePr>
        <p:xfrm>
          <a:off x="111033" y="606056"/>
          <a:ext cx="7008224" cy="32605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4ACB354A-859E-4E38-9AAE-6034B2AD15A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2889102"/>
              </p:ext>
            </p:extLst>
          </p:nvPr>
        </p:nvGraphicFramePr>
        <p:xfrm>
          <a:off x="111033" y="3959578"/>
          <a:ext cx="7008225" cy="3081300"/>
        </p:xfrm>
        <a:graphic>
          <a:graphicData uri="http://schemas.openxmlformats.org/drawingml/2006/table">
            <a:tbl>
              <a:tblPr firstRow="1"/>
              <a:tblGrid>
                <a:gridCol w="902048">
                  <a:extLst>
                    <a:ext uri="{9D8B030D-6E8A-4147-A177-3AD203B41FA5}">
                      <a16:colId xmlns:a16="http://schemas.microsoft.com/office/drawing/2014/main" val="3401189611"/>
                    </a:ext>
                  </a:extLst>
                </a:gridCol>
                <a:gridCol w="884702">
                  <a:extLst>
                    <a:ext uri="{9D8B030D-6E8A-4147-A177-3AD203B41FA5}">
                      <a16:colId xmlns:a16="http://schemas.microsoft.com/office/drawing/2014/main" val="1713453310"/>
                    </a:ext>
                  </a:extLst>
                </a:gridCol>
                <a:gridCol w="884702">
                  <a:extLst>
                    <a:ext uri="{9D8B030D-6E8A-4147-A177-3AD203B41FA5}">
                      <a16:colId xmlns:a16="http://schemas.microsoft.com/office/drawing/2014/main" val="2905226712"/>
                    </a:ext>
                  </a:extLst>
                </a:gridCol>
                <a:gridCol w="884702">
                  <a:extLst>
                    <a:ext uri="{9D8B030D-6E8A-4147-A177-3AD203B41FA5}">
                      <a16:colId xmlns:a16="http://schemas.microsoft.com/office/drawing/2014/main" val="3047685976"/>
                    </a:ext>
                  </a:extLst>
                </a:gridCol>
                <a:gridCol w="706274">
                  <a:extLst>
                    <a:ext uri="{9D8B030D-6E8A-4147-A177-3AD203B41FA5}">
                      <a16:colId xmlns:a16="http://schemas.microsoft.com/office/drawing/2014/main" val="2205130769"/>
                    </a:ext>
                  </a:extLst>
                </a:gridCol>
                <a:gridCol w="634408">
                  <a:extLst>
                    <a:ext uri="{9D8B030D-6E8A-4147-A177-3AD203B41FA5}">
                      <a16:colId xmlns:a16="http://schemas.microsoft.com/office/drawing/2014/main" val="797763339"/>
                    </a:ext>
                  </a:extLst>
                </a:gridCol>
                <a:gridCol w="763272">
                  <a:extLst>
                    <a:ext uri="{9D8B030D-6E8A-4147-A177-3AD203B41FA5}">
                      <a16:colId xmlns:a16="http://schemas.microsoft.com/office/drawing/2014/main" val="884716041"/>
                    </a:ext>
                  </a:extLst>
                </a:gridCol>
                <a:gridCol w="763272">
                  <a:extLst>
                    <a:ext uri="{9D8B030D-6E8A-4147-A177-3AD203B41FA5}">
                      <a16:colId xmlns:a16="http://schemas.microsoft.com/office/drawing/2014/main" val="2993706016"/>
                    </a:ext>
                  </a:extLst>
                </a:gridCol>
                <a:gridCol w="584845">
                  <a:extLst>
                    <a:ext uri="{9D8B030D-6E8A-4147-A177-3AD203B41FA5}">
                      <a16:colId xmlns:a16="http://schemas.microsoft.com/office/drawing/2014/main" val="144413470"/>
                    </a:ext>
                  </a:extLst>
                </a:gridCol>
              </a:tblGrid>
              <a:tr h="61626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Importance of potential Instrument Upgrades</a:t>
                      </a:r>
                    </a:p>
                  </a:txBody>
                  <a:tcPr marL="6702" marR="6702" marT="67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ABI 3500xl</a:t>
                      </a:r>
                    </a:p>
                  </a:txBody>
                  <a:tcPr marL="6702" marR="6702" marT="67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ABI QuantStudio6Pro (qPCR)</a:t>
                      </a:r>
                    </a:p>
                  </a:txBody>
                  <a:tcPr marL="6702" marR="6702" marT="67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QuantStudio digital qPCR</a:t>
                      </a:r>
                    </a:p>
                  </a:txBody>
                  <a:tcPr marL="6702" marR="6702" marT="67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Azure Cielo6 (qPCR)</a:t>
                      </a:r>
                    </a:p>
                  </a:txBody>
                  <a:tcPr marL="6702" marR="6702" marT="67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KingFisher Flex</a:t>
                      </a:r>
                    </a:p>
                  </a:txBody>
                  <a:tcPr marL="6702" marR="6702" marT="67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Azure Biomolecular Imager</a:t>
                      </a:r>
                    </a:p>
                  </a:txBody>
                  <a:tcPr marL="6702" marR="6702" marT="67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BioTek Microplate Reader</a:t>
                      </a:r>
                    </a:p>
                  </a:txBody>
                  <a:tcPr marL="6702" marR="6702" marT="67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PacBio Sequel IIe</a:t>
                      </a:r>
                    </a:p>
                  </a:txBody>
                  <a:tcPr marL="6702" marR="6702" marT="67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37778251"/>
                  </a:ext>
                </a:extLst>
              </a:tr>
              <a:tr h="154065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Mission Critical</a:t>
                      </a:r>
                    </a:p>
                  </a:txBody>
                  <a:tcPr marL="6702" marR="6702" marT="67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6702" marR="6702" marT="67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6702" marR="6702" marT="67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6702" marR="6702" marT="67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6702" marR="6702" marT="67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6702" marR="6702" marT="67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6702" marR="6702" marT="67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6702" marR="6702" marT="67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6702" marR="6702" marT="67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42035811"/>
                  </a:ext>
                </a:extLst>
              </a:tr>
              <a:tr h="154065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High</a:t>
                      </a:r>
                    </a:p>
                  </a:txBody>
                  <a:tcPr marL="6702" marR="6702" marT="67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6702" marR="6702" marT="67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6702" marR="6702" marT="67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6702" marR="6702" marT="67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6702" marR="6702" marT="67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6702" marR="6702" marT="67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6702" marR="6702" marT="67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6702" marR="6702" marT="67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6702" marR="6702" marT="67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40385771"/>
                  </a:ext>
                </a:extLst>
              </a:tr>
              <a:tr h="154065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Medium</a:t>
                      </a:r>
                    </a:p>
                  </a:txBody>
                  <a:tcPr marL="6702" marR="6702" marT="67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6702" marR="6702" marT="67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6702" marR="6702" marT="67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6702" marR="6702" marT="67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6702" marR="6702" marT="67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6702" marR="6702" marT="67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6702" marR="6702" marT="67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6702" marR="6702" marT="67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6702" marR="6702" marT="67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74143634"/>
                  </a:ext>
                </a:extLst>
              </a:tr>
              <a:tr h="154065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Low</a:t>
                      </a:r>
                    </a:p>
                  </a:txBody>
                  <a:tcPr marL="6702" marR="6702" marT="67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6702" marR="6702" marT="67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6702" marR="6702" marT="67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6702" marR="6702" marT="67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6702" marR="6702" marT="67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6702" marR="6702" marT="67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6702" marR="6702" marT="67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6702" marR="6702" marT="67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6702" marR="6702" marT="67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52644568"/>
                  </a:ext>
                </a:extLst>
              </a:tr>
              <a:tr h="154065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 Opinion</a:t>
                      </a:r>
                    </a:p>
                  </a:txBody>
                  <a:tcPr marL="6702" marR="6702" marT="67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6702" marR="6702" marT="67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6702" marR="6702" marT="67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6702" marR="6702" marT="67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</a:t>
                      </a:r>
                    </a:p>
                  </a:txBody>
                  <a:tcPr marL="6702" marR="6702" marT="67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</a:t>
                      </a:r>
                    </a:p>
                  </a:txBody>
                  <a:tcPr marL="6702" marR="6702" marT="67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6702" marR="6702" marT="67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6702" marR="6702" marT="67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6702" marR="6702" marT="67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8757482"/>
                  </a:ext>
                </a:extLst>
              </a:tr>
              <a:tr h="154065">
                <a:tc>
                  <a:txBody>
                    <a:bodyPr/>
                    <a:lstStyle/>
                    <a:p>
                      <a:pPr algn="ctr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02" marR="6702" marT="6702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</a:t>
                      </a:r>
                    </a:p>
                  </a:txBody>
                  <a:tcPr marL="6702" marR="6702" marT="6702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</a:t>
                      </a:r>
                    </a:p>
                  </a:txBody>
                  <a:tcPr marL="6702" marR="6702" marT="6702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</a:t>
                      </a:r>
                    </a:p>
                  </a:txBody>
                  <a:tcPr marL="6702" marR="6702" marT="6702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</a:t>
                      </a:r>
                    </a:p>
                  </a:txBody>
                  <a:tcPr marL="6702" marR="6702" marT="6702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</a:t>
                      </a:r>
                    </a:p>
                  </a:txBody>
                  <a:tcPr marL="6702" marR="6702" marT="6702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</a:t>
                      </a:r>
                    </a:p>
                  </a:txBody>
                  <a:tcPr marL="6702" marR="6702" marT="6702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</a:t>
                      </a:r>
                    </a:p>
                  </a:txBody>
                  <a:tcPr marL="6702" marR="6702" marT="6702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</a:t>
                      </a:r>
                    </a:p>
                  </a:txBody>
                  <a:tcPr marL="6702" marR="6702" marT="6702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36068552"/>
                  </a:ext>
                </a:extLst>
              </a:tr>
              <a:tr h="154065">
                <a:tc>
                  <a:txBody>
                    <a:bodyPr/>
                    <a:lstStyle/>
                    <a:p>
                      <a:pPr algn="ctr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02" marR="6702" marT="67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02" marR="6702" marT="67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02" marR="6702" marT="67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02" marR="6702" marT="67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02" marR="6702" marT="67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02" marR="6702" marT="67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02" marR="6702" marT="67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02" marR="6702" marT="67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02" marR="6702" marT="67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44798283"/>
                  </a:ext>
                </a:extLst>
              </a:tr>
              <a:tr h="61626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Importance of potential Instrument Upgrades</a:t>
                      </a:r>
                    </a:p>
                  </a:txBody>
                  <a:tcPr marL="6702" marR="6702" marT="67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ABI 3500xl</a:t>
                      </a:r>
                    </a:p>
                  </a:txBody>
                  <a:tcPr marL="6702" marR="6702" marT="67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ABI QuantStudio6Pro (qPCR)</a:t>
                      </a:r>
                    </a:p>
                  </a:txBody>
                  <a:tcPr marL="6702" marR="6702" marT="67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QuantStudio digital qPCR</a:t>
                      </a:r>
                    </a:p>
                  </a:txBody>
                  <a:tcPr marL="6702" marR="6702" marT="67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Azure Cielo6 (qPCR)</a:t>
                      </a:r>
                    </a:p>
                  </a:txBody>
                  <a:tcPr marL="6702" marR="6702" marT="67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KingFisher Flex</a:t>
                      </a:r>
                    </a:p>
                  </a:txBody>
                  <a:tcPr marL="6702" marR="6702" marT="67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Azure Biomolecular Imager</a:t>
                      </a:r>
                    </a:p>
                  </a:txBody>
                  <a:tcPr marL="6702" marR="6702" marT="67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BioTek Microplate Reader</a:t>
                      </a:r>
                    </a:p>
                  </a:txBody>
                  <a:tcPr marL="6702" marR="6702" marT="67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PacBio Sequel IIe</a:t>
                      </a:r>
                    </a:p>
                  </a:txBody>
                  <a:tcPr marL="6702" marR="6702" marT="67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12135591"/>
                  </a:ext>
                </a:extLst>
              </a:tr>
              <a:tr h="154065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Mission Critical</a:t>
                      </a:r>
                    </a:p>
                  </a:txBody>
                  <a:tcPr marL="6702" marR="6702" marT="67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36%</a:t>
                      </a:r>
                    </a:p>
                  </a:txBody>
                  <a:tcPr marL="6702" marR="6702" marT="67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31%</a:t>
                      </a:r>
                    </a:p>
                  </a:txBody>
                  <a:tcPr marL="6702" marR="6702" marT="67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27%</a:t>
                      </a:r>
                    </a:p>
                  </a:txBody>
                  <a:tcPr marL="6702" marR="6702" marT="67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21%</a:t>
                      </a:r>
                    </a:p>
                  </a:txBody>
                  <a:tcPr marL="6702" marR="6702" marT="67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23%</a:t>
                      </a:r>
                    </a:p>
                  </a:txBody>
                  <a:tcPr marL="6702" marR="6702" marT="67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23%</a:t>
                      </a:r>
                    </a:p>
                  </a:txBody>
                  <a:tcPr marL="6702" marR="6702" marT="67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22%</a:t>
                      </a:r>
                    </a:p>
                  </a:txBody>
                  <a:tcPr marL="6702" marR="6702" marT="67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25%</a:t>
                      </a:r>
                    </a:p>
                  </a:txBody>
                  <a:tcPr marL="6702" marR="6702" marT="67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7609832"/>
                  </a:ext>
                </a:extLst>
              </a:tr>
              <a:tr h="154065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High</a:t>
                      </a:r>
                    </a:p>
                  </a:txBody>
                  <a:tcPr marL="6702" marR="6702" marT="67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46%</a:t>
                      </a:r>
                    </a:p>
                  </a:txBody>
                  <a:tcPr marL="6702" marR="6702" marT="67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39%</a:t>
                      </a:r>
                    </a:p>
                  </a:txBody>
                  <a:tcPr marL="6702" marR="6702" marT="67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45%</a:t>
                      </a:r>
                    </a:p>
                  </a:txBody>
                  <a:tcPr marL="6702" marR="6702" marT="67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47%</a:t>
                      </a:r>
                    </a:p>
                  </a:txBody>
                  <a:tcPr marL="6702" marR="6702" marT="67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43%</a:t>
                      </a:r>
                    </a:p>
                  </a:txBody>
                  <a:tcPr marL="6702" marR="6702" marT="67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31%</a:t>
                      </a:r>
                    </a:p>
                  </a:txBody>
                  <a:tcPr marL="6702" marR="6702" marT="67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32%</a:t>
                      </a:r>
                    </a:p>
                  </a:txBody>
                  <a:tcPr marL="6702" marR="6702" marT="67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33%</a:t>
                      </a:r>
                    </a:p>
                  </a:txBody>
                  <a:tcPr marL="6702" marR="6702" marT="67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31794554"/>
                  </a:ext>
                </a:extLst>
              </a:tr>
              <a:tr h="154065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Medium</a:t>
                      </a:r>
                    </a:p>
                  </a:txBody>
                  <a:tcPr marL="6702" marR="6702" marT="67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10%</a:t>
                      </a:r>
                    </a:p>
                  </a:txBody>
                  <a:tcPr marL="6702" marR="6702" marT="67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23%</a:t>
                      </a:r>
                    </a:p>
                  </a:txBody>
                  <a:tcPr marL="6702" marR="6702" marT="67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20%</a:t>
                      </a:r>
                    </a:p>
                  </a:txBody>
                  <a:tcPr marL="6702" marR="6702" marT="67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19%</a:t>
                      </a:r>
                    </a:p>
                  </a:txBody>
                  <a:tcPr marL="6702" marR="6702" marT="67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20%</a:t>
                      </a:r>
                    </a:p>
                  </a:txBody>
                  <a:tcPr marL="6702" marR="6702" marT="67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33%</a:t>
                      </a:r>
                    </a:p>
                  </a:txBody>
                  <a:tcPr marL="6702" marR="6702" marT="67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36%</a:t>
                      </a:r>
                    </a:p>
                  </a:txBody>
                  <a:tcPr marL="6702" marR="6702" marT="67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31%</a:t>
                      </a:r>
                    </a:p>
                  </a:txBody>
                  <a:tcPr marL="6702" marR="6702" marT="67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11996216"/>
                  </a:ext>
                </a:extLst>
              </a:tr>
              <a:tr h="154065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Low</a:t>
                      </a:r>
                    </a:p>
                  </a:txBody>
                  <a:tcPr marL="6702" marR="6702" marT="67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8%</a:t>
                      </a:r>
                    </a:p>
                  </a:txBody>
                  <a:tcPr marL="6702" marR="6702" marT="67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8%</a:t>
                      </a:r>
                    </a:p>
                  </a:txBody>
                  <a:tcPr marL="6702" marR="6702" marT="67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8%</a:t>
                      </a:r>
                    </a:p>
                  </a:txBody>
                  <a:tcPr marL="6702" marR="6702" marT="67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13%</a:t>
                      </a:r>
                    </a:p>
                  </a:txBody>
                  <a:tcPr marL="6702" marR="6702" marT="67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14%</a:t>
                      </a:r>
                    </a:p>
                  </a:txBody>
                  <a:tcPr marL="6702" marR="6702" marT="67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13%</a:t>
                      </a:r>
                    </a:p>
                  </a:txBody>
                  <a:tcPr marL="6702" marR="6702" marT="67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10%</a:t>
                      </a:r>
                    </a:p>
                  </a:txBody>
                  <a:tcPr marL="6702" marR="6702" marT="67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10%</a:t>
                      </a:r>
                    </a:p>
                  </a:txBody>
                  <a:tcPr marL="6702" marR="6702" marT="67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4866799"/>
                  </a:ext>
                </a:extLst>
              </a:tr>
              <a:tr h="154065">
                <a:tc>
                  <a:txBody>
                    <a:bodyPr/>
                    <a:lstStyle/>
                    <a:p>
                      <a:pPr algn="ctr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02" marR="6702" marT="6702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6702" marR="6702" marT="6702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6702" marR="6702" marT="6702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6702" marR="6702" marT="6702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6702" marR="6702" marT="6702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6702" marR="6702" marT="6702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6702" marR="6702" marT="6702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6702" marR="6702" marT="6702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6702" marR="6702" marT="6702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1133736"/>
                  </a:ext>
                </a:extLst>
              </a:tr>
            </a:tbl>
          </a:graphicData>
        </a:graphic>
      </p:graphicFrame>
      <p:sp>
        <p:nvSpPr>
          <p:cNvPr id="6" name="Title 5">
            <a:extLst>
              <a:ext uri="{FF2B5EF4-FFF2-40B4-BE49-F238E27FC236}">
                <a16:creationId xmlns:a16="http://schemas.microsoft.com/office/drawing/2014/main" id="{F2314292-C00F-4127-B946-E4E508B56ECF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779367" y="91757"/>
            <a:ext cx="5430047" cy="514299"/>
          </a:xfrm>
        </p:spPr>
        <p:txBody>
          <a:bodyPr>
            <a:normAutofit/>
          </a:bodyPr>
          <a:lstStyle/>
          <a:p>
            <a:r>
              <a:rPr lang="en-US" sz="1600" dirty="0">
                <a:latin typeface="+mn-lt"/>
              </a:rPr>
              <a:t>Importance of Potential in-House Instruments: by </a:t>
            </a:r>
            <a:r>
              <a:rPr lang="en-US" sz="1600" dirty="0">
                <a:solidFill>
                  <a:srgbClr val="FF0000"/>
                </a:solidFill>
                <a:latin typeface="+mn-lt"/>
              </a:rPr>
              <a:t>Instrument</a:t>
            </a:r>
            <a:endParaRPr lang="en-US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4570478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 descr="Survey results for how important potential instruments would be to have in-house within the facility (by Importance).">
            <a:extLst>
              <a:ext uri="{FF2B5EF4-FFF2-40B4-BE49-F238E27FC236}">
                <a16:creationId xmlns:a16="http://schemas.microsoft.com/office/drawing/2014/main" id="{3D876872-DEAE-4453-A631-27C7237FA8E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87961353"/>
              </p:ext>
            </p:extLst>
          </p:nvPr>
        </p:nvGraphicFramePr>
        <p:xfrm>
          <a:off x="111033" y="574158"/>
          <a:ext cx="7008225" cy="32010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7D69192D-69DE-4ABA-8D8D-CB2313E12C3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3906367"/>
              </p:ext>
            </p:extLst>
          </p:nvPr>
        </p:nvGraphicFramePr>
        <p:xfrm>
          <a:off x="111033" y="3959578"/>
          <a:ext cx="7008225" cy="3081300"/>
        </p:xfrm>
        <a:graphic>
          <a:graphicData uri="http://schemas.openxmlformats.org/drawingml/2006/table">
            <a:tbl>
              <a:tblPr firstRow="1"/>
              <a:tblGrid>
                <a:gridCol w="902048">
                  <a:extLst>
                    <a:ext uri="{9D8B030D-6E8A-4147-A177-3AD203B41FA5}">
                      <a16:colId xmlns:a16="http://schemas.microsoft.com/office/drawing/2014/main" val="3401189611"/>
                    </a:ext>
                  </a:extLst>
                </a:gridCol>
                <a:gridCol w="884702">
                  <a:extLst>
                    <a:ext uri="{9D8B030D-6E8A-4147-A177-3AD203B41FA5}">
                      <a16:colId xmlns:a16="http://schemas.microsoft.com/office/drawing/2014/main" val="1713453310"/>
                    </a:ext>
                  </a:extLst>
                </a:gridCol>
                <a:gridCol w="884702">
                  <a:extLst>
                    <a:ext uri="{9D8B030D-6E8A-4147-A177-3AD203B41FA5}">
                      <a16:colId xmlns:a16="http://schemas.microsoft.com/office/drawing/2014/main" val="2905226712"/>
                    </a:ext>
                  </a:extLst>
                </a:gridCol>
                <a:gridCol w="884702">
                  <a:extLst>
                    <a:ext uri="{9D8B030D-6E8A-4147-A177-3AD203B41FA5}">
                      <a16:colId xmlns:a16="http://schemas.microsoft.com/office/drawing/2014/main" val="3047685976"/>
                    </a:ext>
                  </a:extLst>
                </a:gridCol>
                <a:gridCol w="706274">
                  <a:extLst>
                    <a:ext uri="{9D8B030D-6E8A-4147-A177-3AD203B41FA5}">
                      <a16:colId xmlns:a16="http://schemas.microsoft.com/office/drawing/2014/main" val="2205130769"/>
                    </a:ext>
                  </a:extLst>
                </a:gridCol>
                <a:gridCol w="634408">
                  <a:extLst>
                    <a:ext uri="{9D8B030D-6E8A-4147-A177-3AD203B41FA5}">
                      <a16:colId xmlns:a16="http://schemas.microsoft.com/office/drawing/2014/main" val="797763339"/>
                    </a:ext>
                  </a:extLst>
                </a:gridCol>
                <a:gridCol w="763272">
                  <a:extLst>
                    <a:ext uri="{9D8B030D-6E8A-4147-A177-3AD203B41FA5}">
                      <a16:colId xmlns:a16="http://schemas.microsoft.com/office/drawing/2014/main" val="884716041"/>
                    </a:ext>
                  </a:extLst>
                </a:gridCol>
                <a:gridCol w="763272">
                  <a:extLst>
                    <a:ext uri="{9D8B030D-6E8A-4147-A177-3AD203B41FA5}">
                      <a16:colId xmlns:a16="http://schemas.microsoft.com/office/drawing/2014/main" val="2993706016"/>
                    </a:ext>
                  </a:extLst>
                </a:gridCol>
                <a:gridCol w="584845">
                  <a:extLst>
                    <a:ext uri="{9D8B030D-6E8A-4147-A177-3AD203B41FA5}">
                      <a16:colId xmlns:a16="http://schemas.microsoft.com/office/drawing/2014/main" val="144413470"/>
                    </a:ext>
                  </a:extLst>
                </a:gridCol>
              </a:tblGrid>
              <a:tr h="61626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Importance of potential Instrument Upgrades</a:t>
                      </a:r>
                    </a:p>
                  </a:txBody>
                  <a:tcPr marL="6702" marR="6702" marT="67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ABI 3500xl</a:t>
                      </a:r>
                    </a:p>
                  </a:txBody>
                  <a:tcPr marL="6702" marR="6702" marT="67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ABI QuantStudio6Pro (qPCR)</a:t>
                      </a:r>
                    </a:p>
                  </a:txBody>
                  <a:tcPr marL="6702" marR="6702" marT="67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QuantStudio digital qPCR</a:t>
                      </a:r>
                    </a:p>
                  </a:txBody>
                  <a:tcPr marL="6702" marR="6702" marT="67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Azure Cielo6 (qPCR)</a:t>
                      </a:r>
                    </a:p>
                  </a:txBody>
                  <a:tcPr marL="6702" marR="6702" marT="67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KingFisher Flex</a:t>
                      </a:r>
                    </a:p>
                  </a:txBody>
                  <a:tcPr marL="6702" marR="6702" marT="67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Azure Biomolecular Imager</a:t>
                      </a:r>
                    </a:p>
                  </a:txBody>
                  <a:tcPr marL="6702" marR="6702" marT="67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BioTek Microplate Reader</a:t>
                      </a:r>
                    </a:p>
                  </a:txBody>
                  <a:tcPr marL="6702" marR="6702" marT="67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PacBio Sequel IIe</a:t>
                      </a:r>
                    </a:p>
                  </a:txBody>
                  <a:tcPr marL="6702" marR="6702" marT="67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37778251"/>
                  </a:ext>
                </a:extLst>
              </a:tr>
              <a:tr h="154065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Mission Critical</a:t>
                      </a:r>
                    </a:p>
                  </a:txBody>
                  <a:tcPr marL="6702" marR="6702" marT="67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6702" marR="6702" marT="67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6702" marR="6702" marT="67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6702" marR="6702" marT="67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6702" marR="6702" marT="67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6702" marR="6702" marT="67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6702" marR="6702" marT="67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6702" marR="6702" marT="67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6702" marR="6702" marT="67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42035811"/>
                  </a:ext>
                </a:extLst>
              </a:tr>
              <a:tr h="154065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High</a:t>
                      </a:r>
                    </a:p>
                  </a:txBody>
                  <a:tcPr marL="6702" marR="6702" marT="67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6702" marR="6702" marT="67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6702" marR="6702" marT="67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6702" marR="6702" marT="67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6702" marR="6702" marT="67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6702" marR="6702" marT="67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6702" marR="6702" marT="67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6702" marR="6702" marT="67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6702" marR="6702" marT="67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40385771"/>
                  </a:ext>
                </a:extLst>
              </a:tr>
              <a:tr h="154065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Medium</a:t>
                      </a:r>
                    </a:p>
                  </a:txBody>
                  <a:tcPr marL="6702" marR="6702" marT="67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6702" marR="6702" marT="67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6702" marR="6702" marT="67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6702" marR="6702" marT="67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6702" marR="6702" marT="67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6702" marR="6702" marT="67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6702" marR="6702" marT="67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6702" marR="6702" marT="67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6702" marR="6702" marT="67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74143634"/>
                  </a:ext>
                </a:extLst>
              </a:tr>
              <a:tr h="154065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Low</a:t>
                      </a:r>
                    </a:p>
                  </a:txBody>
                  <a:tcPr marL="6702" marR="6702" marT="67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6702" marR="6702" marT="67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6702" marR="6702" marT="67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6702" marR="6702" marT="67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6702" marR="6702" marT="67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6702" marR="6702" marT="67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6702" marR="6702" marT="67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6702" marR="6702" marT="67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6702" marR="6702" marT="67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52644568"/>
                  </a:ext>
                </a:extLst>
              </a:tr>
              <a:tr h="154065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 Opinion</a:t>
                      </a:r>
                    </a:p>
                  </a:txBody>
                  <a:tcPr marL="6702" marR="6702" marT="67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6702" marR="6702" marT="67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6702" marR="6702" marT="67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6702" marR="6702" marT="67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</a:t>
                      </a:r>
                    </a:p>
                  </a:txBody>
                  <a:tcPr marL="6702" marR="6702" marT="67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</a:t>
                      </a:r>
                    </a:p>
                  </a:txBody>
                  <a:tcPr marL="6702" marR="6702" marT="67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6702" marR="6702" marT="67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6702" marR="6702" marT="67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6702" marR="6702" marT="67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8757482"/>
                  </a:ext>
                </a:extLst>
              </a:tr>
              <a:tr h="154065">
                <a:tc>
                  <a:txBody>
                    <a:bodyPr/>
                    <a:lstStyle/>
                    <a:p>
                      <a:pPr algn="ctr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02" marR="6702" marT="6702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</a:t>
                      </a:r>
                    </a:p>
                  </a:txBody>
                  <a:tcPr marL="6702" marR="6702" marT="6702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</a:t>
                      </a:r>
                    </a:p>
                  </a:txBody>
                  <a:tcPr marL="6702" marR="6702" marT="6702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</a:t>
                      </a:r>
                    </a:p>
                  </a:txBody>
                  <a:tcPr marL="6702" marR="6702" marT="6702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</a:t>
                      </a:r>
                    </a:p>
                  </a:txBody>
                  <a:tcPr marL="6702" marR="6702" marT="6702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</a:t>
                      </a:r>
                    </a:p>
                  </a:txBody>
                  <a:tcPr marL="6702" marR="6702" marT="6702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</a:t>
                      </a:r>
                    </a:p>
                  </a:txBody>
                  <a:tcPr marL="6702" marR="6702" marT="6702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</a:t>
                      </a:r>
                    </a:p>
                  </a:txBody>
                  <a:tcPr marL="6702" marR="6702" marT="6702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</a:t>
                      </a:r>
                    </a:p>
                  </a:txBody>
                  <a:tcPr marL="6702" marR="6702" marT="6702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36068552"/>
                  </a:ext>
                </a:extLst>
              </a:tr>
              <a:tr h="154065">
                <a:tc>
                  <a:txBody>
                    <a:bodyPr/>
                    <a:lstStyle/>
                    <a:p>
                      <a:pPr algn="ctr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02" marR="6702" marT="67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02" marR="6702" marT="67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02" marR="6702" marT="67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02" marR="6702" marT="67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02" marR="6702" marT="67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02" marR="6702" marT="67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02" marR="6702" marT="67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02" marR="6702" marT="67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02" marR="6702" marT="67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44798283"/>
                  </a:ext>
                </a:extLst>
              </a:tr>
              <a:tr h="61626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Importance of potential Instrument Upgrades</a:t>
                      </a:r>
                    </a:p>
                  </a:txBody>
                  <a:tcPr marL="6702" marR="6702" marT="67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ABI 3500xl</a:t>
                      </a:r>
                    </a:p>
                  </a:txBody>
                  <a:tcPr marL="6702" marR="6702" marT="67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ABI QuantStudio6Pro (qPCR)</a:t>
                      </a:r>
                    </a:p>
                  </a:txBody>
                  <a:tcPr marL="6702" marR="6702" marT="67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QuantStudio digital qPCR</a:t>
                      </a:r>
                    </a:p>
                  </a:txBody>
                  <a:tcPr marL="6702" marR="6702" marT="67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Azure Cielo6 (qPCR)</a:t>
                      </a:r>
                    </a:p>
                  </a:txBody>
                  <a:tcPr marL="6702" marR="6702" marT="67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KingFisher Flex</a:t>
                      </a:r>
                    </a:p>
                  </a:txBody>
                  <a:tcPr marL="6702" marR="6702" marT="67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Azure Biomolecular Imager</a:t>
                      </a:r>
                    </a:p>
                  </a:txBody>
                  <a:tcPr marL="6702" marR="6702" marT="67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BioTek Microplate Reader</a:t>
                      </a:r>
                    </a:p>
                  </a:txBody>
                  <a:tcPr marL="6702" marR="6702" marT="67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PacBio Sequel IIe</a:t>
                      </a:r>
                    </a:p>
                  </a:txBody>
                  <a:tcPr marL="6702" marR="6702" marT="67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12135591"/>
                  </a:ext>
                </a:extLst>
              </a:tr>
              <a:tr h="154065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Mission Critical</a:t>
                      </a:r>
                    </a:p>
                  </a:txBody>
                  <a:tcPr marL="6702" marR="6702" marT="67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36%</a:t>
                      </a:r>
                    </a:p>
                  </a:txBody>
                  <a:tcPr marL="6702" marR="6702" marT="67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31%</a:t>
                      </a:r>
                    </a:p>
                  </a:txBody>
                  <a:tcPr marL="6702" marR="6702" marT="67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27%</a:t>
                      </a:r>
                    </a:p>
                  </a:txBody>
                  <a:tcPr marL="6702" marR="6702" marT="67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21%</a:t>
                      </a:r>
                    </a:p>
                  </a:txBody>
                  <a:tcPr marL="6702" marR="6702" marT="67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23%</a:t>
                      </a:r>
                    </a:p>
                  </a:txBody>
                  <a:tcPr marL="6702" marR="6702" marT="67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23%</a:t>
                      </a:r>
                    </a:p>
                  </a:txBody>
                  <a:tcPr marL="6702" marR="6702" marT="67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22%</a:t>
                      </a:r>
                    </a:p>
                  </a:txBody>
                  <a:tcPr marL="6702" marR="6702" marT="67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25%</a:t>
                      </a:r>
                    </a:p>
                  </a:txBody>
                  <a:tcPr marL="6702" marR="6702" marT="67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7609832"/>
                  </a:ext>
                </a:extLst>
              </a:tr>
              <a:tr h="154065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High</a:t>
                      </a:r>
                    </a:p>
                  </a:txBody>
                  <a:tcPr marL="6702" marR="6702" marT="67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46%</a:t>
                      </a:r>
                    </a:p>
                  </a:txBody>
                  <a:tcPr marL="6702" marR="6702" marT="67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39%</a:t>
                      </a:r>
                    </a:p>
                  </a:txBody>
                  <a:tcPr marL="6702" marR="6702" marT="67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45%</a:t>
                      </a:r>
                    </a:p>
                  </a:txBody>
                  <a:tcPr marL="6702" marR="6702" marT="67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47%</a:t>
                      </a:r>
                    </a:p>
                  </a:txBody>
                  <a:tcPr marL="6702" marR="6702" marT="67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43%</a:t>
                      </a:r>
                    </a:p>
                  </a:txBody>
                  <a:tcPr marL="6702" marR="6702" marT="67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31%</a:t>
                      </a:r>
                    </a:p>
                  </a:txBody>
                  <a:tcPr marL="6702" marR="6702" marT="67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32%</a:t>
                      </a:r>
                    </a:p>
                  </a:txBody>
                  <a:tcPr marL="6702" marR="6702" marT="67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33%</a:t>
                      </a:r>
                    </a:p>
                  </a:txBody>
                  <a:tcPr marL="6702" marR="6702" marT="67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31794554"/>
                  </a:ext>
                </a:extLst>
              </a:tr>
              <a:tr h="154065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Medium</a:t>
                      </a:r>
                    </a:p>
                  </a:txBody>
                  <a:tcPr marL="6702" marR="6702" marT="67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10%</a:t>
                      </a:r>
                    </a:p>
                  </a:txBody>
                  <a:tcPr marL="6702" marR="6702" marT="67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23%</a:t>
                      </a:r>
                    </a:p>
                  </a:txBody>
                  <a:tcPr marL="6702" marR="6702" marT="67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20%</a:t>
                      </a:r>
                    </a:p>
                  </a:txBody>
                  <a:tcPr marL="6702" marR="6702" marT="67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19%</a:t>
                      </a:r>
                    </a:p>
                  </a:txBody>
                  <a:tcPr marL="6702" marR="6702" marT="67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20%</a:t>
                      </a:r>
                    </a:p>
                  </a:txBody>
                  <a:tcPr marL="6702" marR="6702" marT="67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33%</a:t>
                      </a:r>
                    </a:p>
                  </a:txBody>
                  <a:tcPr marL="6702" marR="6702" marT="67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36%</a:t>
                      </a:r>
                    </a:p>
                  </a:txBody>
                  <a:tcPr marL="6702" marR="6702" marT="67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31%</a:t>
                      </a:r>
                    </a:p>
                  </a:txBody>
                  <a:tcPr marL="6702" marR="6702" marT="67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11996216"/>
                  </a:ext>
                </a:extLst>
              </a:tr>
              <a:tr h="154065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Low</a:t>
                      </a:r>
                    </a:p>
                  </a:txBody>
                  <a:tcPr marL="6702" marR="6702" marT="67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8%</a:t>
                      </a:r>
                    </a:p>
                  </a:txBody>
                  <a:tcPr marL="6702" marR="6702" marT="67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8%</a:t>
                      </a:r>
                    </a:p>
                  </a:txBody>
                  <a:tcPr marL="6702" marR="6702" marT="67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8%</a:t>
                      </a:r>
                    </a:p>
                  </a:txBody>
                  <a:tcPr marL="6702" marR="6702" marT="67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13%</a:t>
                      </a:r>
                    </a:p>
                  </a:txBody>
                  <a:tcPr marL="6702" marR="6702" marT="67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14%</a:t>
                      </a:r>
                    </a:p>
                  </a:txBody>
                  <a:tcPr marL="6702" marR="6702" marT="67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13%</a:t>
                      </a:r>
                    </a:p>
                  </a:txBody>
                  <a:tcPr marL="6702" marR="6702" marT="67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10%</a:t>
                      </a:r>
                    </a:p>
                  </a:txBody>
                  <a:tcPr marL="6702" marR="6702" marT="67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10%</a:t>
                      </a:r>
                    </a:p>
                  </a:txBody>
                  <a:tcPr marL="6702" marR="6702" marT="67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4866799"/>
                  </a:ext>
                </a:extLst>
              </a:tr>
              <a:tr h="154065">
                <a:tc>
                  <a:txBody>
                    <a:bodyPr/>
                    <a:lstStyle/>
                    <a:p>
                      <a:pPr algn="ctr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02" marR="6702" marT="6702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6702" marR="6702" marT="6702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6702" marR="6702" marT="6702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6702" marR="6702" marT="6702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6702" marR="6702" marT="6702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6702" marR="6702" marT="6702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6702" marR="6702" marT="6702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6702" marR="6702" marT="6702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6702" marR="6702" marT="6702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1133736"/>
                  </a:ext>
                </a:extLst>
              </a:tr>
            </a:tbl>
          </a:graphicData>
        </a:graphic>
      </p:graphicFrame>
      <p:sp>
        <p:nvSpPr>
          <p:cNvPr id="4" name="Title 3">
            <a:extLst>
              <a:ext uri="{FF2B5EF4-FFF2-40B4-BE49-F238E27FC236}">
                <a16:creationId xmlns:a16="http://schemas.microsoft.com/office/drawing/2014/main" id="{98662E8A-9FB7-40AE-93AD-C10DCB52A4CF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815061" y="113021"/>
            <a:ext cx="5600168" cy="461137"/>
          </a:xfrm>
        </p:spPr>
        <p:txBody>
          <a:bodyPr>
            <a:normAutofit/>
          </a:bodyPr>
          <a:lstStyle/>
          <a:p>
            <a:r>
              <a:rPr lang="en-US" sz="1600" dirty="0">
                <a:latin typeface="+mn-lt"/>
              </a:rPr>
              <a:t>Importance of Potential in-House Instruments: by </a:t>
            </a:r>
            <a:r>
              <a:rPr lang="en-US" sz="1600" dirty="0">
                <a:solidFill>
                  <a:srgbClr val="FF0000"/>
                </a:solidFill>
                <a:latin typeface="+mn-lt"/>
              </a:rPr>
              <a:t>Importance</a:t>
            </a:r>
            <a:endParaRPr lang="en-US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2403525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 descr="Survey results for potential instruments suggested independently by respondents.">
            <a:extLst>
              <a:ext uri="{FF2B5EF4-FFF2-40B4-BE49-F238E27FC236}">
                <a16:creationId xmlns:a16="http://schemas.microsoft.com/office/drawing/2014/main" id="{D4FC68E9-4364-4770-99D2-F35A871DB6C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2679953"/>
              </p:ext>
            </p:extLst>
          </p:nvPr>
        </p:nvGraphicFramePr>
        <p:xfrm>
          <a:off x="261257" y="1860073"/>
          <a:ext cx="6871062" cy="2202477"/>
        </p:xfrm>
        <a:graphic>
          <a:graphicData uri="http://schemas.openxmlformats.org/drawingml/2006/table">
            <a:tbl>
              <a:tblPr firstRow="1"/>
              <a:tblGrid>
                <a:gridCol w="1742904">
                  <a:extLst>
                    <a:ext uri="{9D8B030D-6E8A-4147-A177-3AD203B41FA5}">
                      <a16:colId xmlns:a16="http://schemas.microsoft.com/office/drawing/2014/main" val="3043270686"/>
                    </a:ext>
                  </a:extLst>
                </a:gridCol>
                <a:gridCol w="1709386">
                  <a:extLst>
                    <a:ext uri="{9D8B030D-6E8A-4147-A177-3AD203B41FA5}">
                      <a16:colId xmlns:a16="http://schemas.microsoft.com/office/drawing/2014/main" val="1106225902"/>
                    </a:ext>
                  </a:extLst>
                </a:gridCol>
                <a:gridCol w="1709386">
                  <a:extLst>
                    <a:ext uri="{9D8B030D-6E8A-4147-A177-3AD203B41FA5}">
                      <a16:colId xmlns:a16="http://schemas.microsoft.com/office/drawing/2014/main" val="2577066363"/>
                    </a:ext>
                  </a:extLst>
                </a:gridCol>
                <a:gridCol w="1709386">
                  <a:extLst>
                    <a:ext uri="{9D8B030D-6E8A-4147-A177-3AD203B41FA5}">
                      <a16:colId xmlns:a16="http://schemas.microsoft.com/office/drawing/2014/main" val="3004804384"/>
                    </a:ext>
                  </a:extLst>
                </a:gridCol>
              </a:tblGrid>
              <a:tr h="137654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Respondents suggested Instrument Upgrades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Oxford </a:t>
                      </a:r>
                      <a:r>
                        <a:rPr lang="en-US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Gridion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Large DNA Fragment Analysis system (PacBio Library Prep)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MiSeq Illumina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36718507"/>
                  </a:ext>
                </a:extLst>
              </a:tr>
              <a:tr h="27531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Mission Critical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32828545"/>
                  </a:ext>
                </a:extLst>
              </a:tr>
              <a:tr h="27531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High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45674133"/>
                  </a:ext>
                </a:extLst>
              </a:tr>
              <a:tr h="27531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Medium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15761537"/>
                  </a:ext>
                </a:extLst>
              </a:tr>
            </a:tbl>
          </a:graphicData>
        </a:graphic>
      </p:graphicFrame>
      <p:sp>
        <p:nvSpPr>
          <p:cNvPr id="3" name="Title 2">
            <a:extLst>
              <a:ext uri="{FF2B5EF4-FFF2-40B4-BE49-F238E27FC236}">
                <a16:creationId xmlns:a16="http://schemas.microsoft.com/office/drawing/2014/main" id="{E46C8B85-5E3B-400E-8EE1-98B74B01A7E9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406687" y="1123115"/>
            <a:ext cx="4281731" cy="461137"/>
          </a:xfrm>
        </p:spPr>
        <p:txBody>
          <a:bodyPr>
            <a:normAutofit/>
          </a:bodyPr>
          <a:lstStyle/>
          <a:p>
            <a:pPr algn="ctr" fontAlgn="ctr"/>
            <a:r>
              <a:rPr lang="en-US" sz="1600" b="1" dirty="0">
                <a:solidFill>
                  <a:srgbClr val="000000"/>
                </a:solidFill>
                <a:latin typeface="Calibri" panose="020F0502020204030204" pitchFamily="34" charset="0"/>
              </a:rPr>
              <a:t>Respondents suggested Instrument Upgrades</a:t>
            </a:r>
          </a:p>
        </p:txBody>
      </p:sp>
    </p:spTree>
    <p:extLst>
      <p:ext uri="{BB962C8B-B14F-4D97-AF65-F5344CB8AC3E}">
        <p14:creationId xmlns:p14="http://schemas.microsoft.com/office/powerpoint/2010/main" val="35522016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 descr="Survey respondents' affiliations by College at LSU.">
            <a:extLst>
              <a:ext uri="{FF2B5EF4-FFF2-40B4-BE49-F238E27FC236}">
                <a16:creationId xmlns:a16="http://schemas.microsoft.com/office/drawing/2014/main" id="{6D86F1A9-007A-4FE7-BAAF-684B055E5FE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23352149"/>
              </p:ext>
            </p:extLst>
          </p:nvPr>
        </p:nvGraphicFramePr>
        <p:xfrm>
          <a:off x="156755" y="607726"/>
          <a:ext cx="6962502" cy="34417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97C39D27-D385-4EE4-8BAA-18A2D349107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1018428"/>
              </p:ext>
            </p:extLst>
          </p:nvPr>
        </p:nvGraphicFramePr>
        <p:xfrm>
          <a:off x="156755" y="4250576"/>
          <a:ext cx="6962504" cy="2241664"/>
        </p:xfrm>
        <a:graphic>
          <a:graphicData uri="http://schemas.openxmlformats.org/drawingml/2006/table">
            <a:tbl>
              <a:tblPr firstRow="1"/>
              <a:tblGrid>
                <a:gridCol w="1470267">
                  <a:extLst>
                    <a:ext uri="{9D8B030D-6E8A-4147-A177-3AD203B41FA5}">
                      <a16:colId xmlns:a16="http://schemas.microsoft.com/office/drawing/2014/main" val="3782617185"/>
                    </a:ext>
                  </a:extLst>
                </a:gridCol>
                <a:gridCol w="1445965">
                  <a:extLst>
                    <a:ext uri="{9D8B030D-6E8A-4147-A177-3AD203B41FA5}">
                      <a16:colId xmlns:a16="http://schemas.microsoft.com/office/drawing/2014/main" val="1473737515"/>
                    </a:ext>
                  </a:extLst>
                </a:gridCol>
                <a:gridCol w="1445965">
                  <a:extLst>
                    <a:ext uri="{9D8B030D-6E8A-4147-A177-3AD203B41FA5}">
                      <a16:colId xmlns:a16="http://schemas.microsoft.com/office/drawing/2014/main" val="2626462275"/>
                    </a:ext>
                  </a:extLst>
                </a:gridCol>
                <a:gridCol w="1445965">
                  <a:extLst>
                    <a:ext uri="{9D8B030D-6E8A-4147-A177-3AD203B41FA5}">
                      <a16:colId xmlns:a16="http://schemas.microsoft.com/office/drawing/2014/main" val="2471974620"/>
                    </a:ext>
                  </a:extLst>
                </a:gridCol>
                <a:gridCol w="1154342">
                  <a:extLst>
                    <a:ext uri="{9D8B030D-6E8A-4147-A177-3AD203B41FA5}">
                      <a16:colId xmlns:a16="http://schemas.microsoft.com/office/drawing/2014/main" val="2554592651"/>
                    </a:ext>
                  </a:extLst>
                </a:gridCol>
              </a:tblGrid>
              <a:tr h="280208">
                <a:tc gridSpan="3">
                  <a:txBody>
                    <a:bodyPr/>
                    <a:lstStyle/>
                    <a:p>
                      <a:pPr algn="l" fontAlgn="ctr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Organization List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 of Respondents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Organization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76130945"/>
                  </a:ext>
                </a:extLst>
              </a:tr>
              <a:tr h="280208">
                <a:tc gridSpan="3"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College of Science (Biological Sciences)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5094683"/>
                  </a:ext>
                </a:extLst>
              </a:tr>
              <a:tr h="280208">
                <a:tc gridSpan="3"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College of Science (Museum of Natural Science)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13135768"/>
                  </a:ext>
                </a:extLst>
              </a:tr>
              <a:tr h="280208">
                <a:tc gridSpan="3"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College of Science (Chemistry)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5064054"/>
                  </a:ext>
                </a:extLst>
              </a:tr>
              <a:tr h="280208">
                <a:tc gridSpan="3"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College of Agriculture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6810603"/>
                  </a:ext>
                </a:extLst>
              </a:tr>
              <a:tr h="280208">
                <a:tc gridSpan="3"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College of Engineering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86786668"/>
                  </a:ext>
                </a:extLst>
              </a:tr>
              <a:tr h="280208">
                <a:tc gridSpan="3"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College of Coast &amp; Environment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2454837"/>
                  </a:ext>
                </a:extLst>
              </a:tr>
              <a:tr h="280208">
                <a:tc>
                  <a:txBody>
                    <a:bodyPr/>
                    <a:lstStyle/>
                    <a:p>
                      <a:pPr algn="l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34593323"/>
                  </a:ext>
                </a:extLst>
              </a:tr>
            </a:tbl>
          </a:graphicData>
        </a:graphic>
      </p:graphicFrame>
      <p:sp>
        <p:nvSpPr>
          <p:cNvPr id="7" name="Title 6">
            <a:extLst>
              <a:ext uri="{FF2B5EF4-FFF2-40B4-BE49-F238E27FC236}">
                <a16:creationId xmlns:a16="http://schemas.microsoft.com/office/drawing/2014/main" id="{BF9D7E38-41FF-4AFE-8492-1A85DC5FD5AC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88526" y="81879"/>
            <a:ext cx="3898959" cy="425302"/>
          </a:xfrm>
        </p:spPr>
        <p:txBody>
          <a:bodyPr>
            <a:normAutofit/>
          </a:bodyPr>
          <a:lstStyle/>
          <a:p>
            <a:r>
              <a:rPr lang="en-US" sz="1600" dirty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</a:rPr>
              <a:t>Respondents' affiliations by College (N = 80)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18619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 descr="Survey results for how often the facility is mentioned in Grant applications (federal vs. non-federal).">
            <a:extLst>
              <a:ext uri="{FF2B5EF4-FFF2-40B4-BE49-F238E27FC236}">
                <a16:creationId xmlns:a16="http://schemas.microsoft.com/office/drawing/2014/main" id="{C510D67F-BCF5-4C2D-865F-5782B91E9C1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75554034"/>
              </p:ext>
            </p:extLst>
          </p:nvPr>
        </p:nvGraphicFramePr>
        <p:xfrm>
          <a:off x="97970" y="606055"/>
          <a:ext cx="7106561" cy="28187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666681DE-BD51-4DFA-8687-0DACAFBEB4D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3372956"/>
              </p:ext>
            </p:extLst>
          </p:nvPr>
        </p:nvGraphicFramePr>
        <p:xfrm>
          <a:off x="3784494" y="3890418"/>
          <a:ext cx="3429001" cy="1750424"/>
        </p:xfrm>
        <a:graphic>
          <a:graphicData uri="http://schemas.openxmlformats.org/drawingml/2006/table">
            <a:tbl>
              <a:tblPr firstRow="1"/>
              <a:tblGrid>
                <a:gridCol w="1064624">
                  <a:extLst>
                    <a:ext uri="{9D8B030D-6E8A-4147-A177-3AD203B41FA5}">
                      <a16:colId xmlns:a16="http://schemas.microsoft.com/office/drawing/2014/main" val="1685701282"/>
                    </a:ext>
                  </a:extLst>
                </a:gridCol>
                <a:gridCol w="1110343">
                  <a:extLst>
                    <a:ext uri="{9D8B030D-6E8A-4147-A177-3AD203B41FA5}">
                      <a16:colId xmlns:a16="http://schemas.microsoft.com/office/drawing/2014/main" val="4013218328"/>
                    </a:ext>
                  </a:extLst>
                </a:gridCol>
                <a:gridCol w="1254034">
                  <a:extLst>
                    <a:ext uri="{9D8B030D-6E8A-4147-A177-3AD203B41FA5}">
                      <a16:colId xmlns:a16="http://schemas.microsoft.com/office/drawing/2014/main" val="3512159897"/>
                    </a:ext>
                  </a:extLst>
                </a:gridCol>
              </a:tblGrid>
              <a:tr h="65640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Facility mentioned in applications for: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Federal Grants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Non-Federal Grants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8034658"/>
                  </a:ext>
                </a:extLst>
              </a:tr>
              <a:tr h="218803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Always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85079865"/>
                  </a:ext>
                </a:extLst>
              </a:tr>
              <a:tr h="218803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Frequently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59465541"/>
                  </a:ext>
                </a:extLst>
              </a:tr>
              <a:tr h="218803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Sometimes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65375075"/>
                  </a:ext>
                </a:extLst>
              </a:tr>
              <a:tr h="218803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Never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19335174"/>
                  </a:ext>
                </a:extLst>
              </a:tr>
              <a:tr h="218803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90064055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53FB7E5E-E992-4D92-A3D6-077D203BA47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8185602"/>
              </p:ext>
            </p:extLst>
          </p:nvPr>
        </p:nvGraphicFramePr>
        <p:xfrm>
          <a:off x="123371" y="3896928"/>
          <a:ext cx="3416300" cy="1714500"/>
        </p:xfrm>
        <a:graphic>
          <a:graphicData uri="http://schemas.openxmlformats.org/drawingml/2006/table">
            <a:tbl>
              <a:tblPr firstRow="1"/>
              <a:tblGrid>
                <a:gridCol w="1031963">
                  <a:extLst>
                    <a:ext uri="{9D8B030D-6E8A-4147-A177-3AD203B41FA5}">
                      <a16:colId xmlns:a16="http://schemas.microsoft.com/office/drawing/2014/main" val="1832317964"/>
                    </a:ext>
                  </a:extLst>
                </a:gridCol>
                <a:gridCol w="1201783">
                  <a:extLst>
                    <a:ext uri="{9D8B030D-6E8A-4147-A177-3AD203B41FA5}">
                      <a16:colId xmlns:a16="http://schemas.microsoft.com/office/drawing/2014/main" val="1664791783"/>
                    </a:ext>
                  </a:extLst>
                </a:gridCol>
                <a:gridCol w="1182554">
                  <a:extLst>
                    <a:ext uri="{9D8B030D-6E8A-4147-A177-3AD203B41FA5}">
                      <a16:colId xmlns:a16="http://schemas.microsoft.com/office/drawing/2014/main" val="3839268237"/>
                    </a:ext>
                  </a:extLst>
                </a:gridCol>
              </a:tblGrid>
              <a:tr h="5715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Facility mentioned in applications for: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Federal Grants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Non-Federal Grants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2142460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Always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198597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Frequently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9653289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Sometimes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4536789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Never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2734454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7541900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80330233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C7333726-9000-4ECF-A10C-8EB2E99C1BF3}"/>
              </a:ext>
            </a:extLst>
          </p:cNvPr>
          <p:cNvSpPr txBox="1"/>
          <p:nvPr/>
        </p:nvSpPr>
        <p:spPr>
          <a:xfrm>
            <a:off x="1232034" y="6083573"/>
            <a:ext cx="4851132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Note: </a:t>
            </a:r>
            <a:r>
              <a:rPr lang="en-US" sz="1400" u="none" strike="noStrike" dirty="0">
                <a:effectLst/>
              </a:rPr>
              <a:t>Respondents were instructed to choose "NA" if they did not apply for grants; most other responses were by 'Faculty'.</a:t>
            </a:r>
            <a:endParaRPr lang="en-US" sz="1400" b="0" i="0" u="none" strike="noStrike" dirty="0">
              <a:solidFill>
                <a:srgbClr val="000000"/>
              </a:solidFill>
              <a:effectLst/>
            </a:endParaRPr>
          </a:p>
          <a:p>
            <a:r>
              <a:rPr lang="en-US" dirty="0"/>
              <a:t> 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78EF2514-8644-4A7D-B13E-C9D863CF06C3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573618" y="133909"/>
            <a:ext cx="3827721" cy="414302"/>
          </a:xfrm>
        </p:spPr>
        <p:txBody>
          <a:bodyPr>
            <a:noAutofit/>
          </a:bodyPr>
          <a:lstStyle/>
          <a:p>
            <a:r>
              <a:rPr lang="en-US" sz="1600" dirty="0">
                <a:latin typeface="+mn-lt"/>
              </a:rPr>
              <a:t>Facility mentioned in Grant Applications</a:t>
            </a:r>
          </a:p>
        </p:txBody>
      </p:sp>
    </p:spTree>
    <p:extLst>
      <p:ext uri="{BB962C8B-B14F-4D97-AF65-F5344CB8AC3E}">
        <p14:creationId xmlns:p14="http://schemas.microsoft.com/office/powerpoint/2010/main" val="4857220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 descr="Survey results for how important the facility is to securing funding for collaborations (federal vs. non-federal and internal vs. external).">
            <a:extLst>
              <a:ext uri="{FF2B5EF4-FFF2-40B4-BE49-F238E27FC236}">
                <a16:creationId xmlns:a16="http://schemas.microsoft.com/office/drawing/2014/main" id="{2935B665-49A3-45DE-9E55-BA3410F45BB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48472624"/>
              </p:ext>
            </p:extLst>
          </p:nvPr>
        </p:nvGraphicFramePr>
        <p:xfrm>
          <a:off x="176349" y="499730"/>
          <a:ext cx="7008222" cy="253085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8E8C0F1E-6E24-4898-A093-7EFCF627FF6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50431744"/>
              </p:ext>
            </p:extLst>
          </p:nvPr>
        </p:nvGraphicFramePr>
        <p:xfrm>
          <a:off x="176348" y="5133703"/>
          <a:ext cx="7008220" cy="2065157"/>
        </p:xfrm>
        <a:graphic>
          <a:graphicData uri="http://schemas.openxmlformats.org/drawingml/2006/table">
            <a:tbl>
              <a:tblPr firstRow="1"/>
              <a:tblGrid>
                <a:gridCol w="1483135">
                  <a:extLst>
                    <a:ext uri="{9D8B030D-6E8A-4147-A177-3AD203B41FA5}">
                      <a16:colId xmlns:a16="http://schemas.microsoft.com/office/drawing/2014/main" val="574012646"/>
                    </a:ext>
                  </a:extLst>
                </a:gridCol>
                <a:gridCol w="1454613">
                  <a:extLst>
                    <a:ext uri="{9D8B030D-6E8A-4147-A177-3AD203B41FA5}">
                      <a16:colId xmlns:a16="http://schemas.microsoft.com/office/drawing/2014/main" val="2366009053"/>
                    </a:ext>
                  </a:extLst>
                </a:gridCol>
                <a:gridCol w="1454613">
                  <a:extLst>
                    <a:ext uri="{9D8B030D-6E8A-4147-A177-3AD203B41FA5}">
                      <a16:colId xmlns:a16="http://schemas.microsoft.com/office/drawing/2014/main" val="1478439072"/>
                    </a:ext>
                  </a:extLst>
                </a:gridCol>
                <a:gridCol w="1454613">
                  <a:extLst>
                    <a:ext uri="{9D8B030D-6E8A-4147-A177-3AD203B41FA5}">
                      <a16:colId xmlns:a16="http://schemas.microsoft.com/office/drawing/2014/main" val="3251310625"/>
                    </a:ext>
                  </a:extLst>
                </a:gridCol>
                <a:gridCol w="1161246">
                  <a:extLst>
                    <a:ext uri="{9D8B030D-6E8A-4147-A177-3AD203B41FA5}">
                      <a16:colId xmlns:a16="http://schemas.microsoft.com/office/drawing/2014/main" val="1457651941"/>
                    </a:ext>
                  </a:extLst>
                </a:gridCol>
              </a:tblGrid>
              <a:tr h="92707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Importance of Facility to procuring funding for collaborations: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Federal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Non-Federal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Internal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External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8223456"/>
                  </a:ext>
                </a:extLst>
              </a:tr>
              <a:tr h="18968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Mission Critical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3128291"/>
                  </a:ext>
                </a:extLst>
              </a:tr>
              <a:tr h="18968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High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01065632"/>
                  </a:ext>
                </a:extLst>
              </a:tr>
              <a:tr h="18968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Medium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1094925"/>
                  </a:ext>
                </a:extLst>
              </a:tr>
              <a:tr h="18968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Low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2229642"/>
                  </a:ext>
                </a:extLst>
              </a:tr>
              <a:tr h="18968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 Opinion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74356260"/>
                  </a:ext>
                </a:extLst>
              </a:tr>
              <a:tr h="189680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26522758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1BA215C4-1D83-4F52-92B4-1FBA04DA8C9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4304612"/>
              </p:ext>
            </p:extLst>
          </p:nvPr>
        </p:nvGraphicFramePr>
        <p:xfrm>
          <a:off x="176349" y="3135085"/>
          <a:ext cx="7008222" cy="1813318"/>
        </p:xfrm>
        <a:graphic>
          <a:graphicData uri="http://schemas.openxmlformats.org/drawingml/2006/table">
            <a:tbl>
              <a:tblPr firstRow="1"/>
              <a:tblGrid>
                <a:gridCol w="1483136">
                  <a:extLst>
                    <a:ext uri="{9D8B030D-6E8A-4147-A177-3AD203B41FA5}">
                      <a16:colId xmlns:a16="http://schemas.microsoft.com/office/drawing/2014/main" val="1067706603"/>
                    </a:ext>
                  </a:extLst>
                </a:gridCol>
                <a:gridCol w="1454613">
                  <a:extLst>
                    <a:ext uri="{9D8B030D-6E8A-4147-A177-3AD203B41FA5}">
                      <a16:colId xmlns:a16="http://schemas.microsoft.com/office/drawing/2014/main" val="986275249"/>
                    </a:ext>
                  </a:extLst>
                </a:gridCol>
                <a:gridCol w="1454613">
                  <a:extLst>
                    <a:ext uri="{9D8B030D-6E8A-4147-A177-3AD203B41FA5}">
                      <a16:colId xmlns:a16="http://schemas.microsoft.com/office/drawing/2014/main" val="2122042323"/>
                    </a:ext>
                  </a:extLst>
                </a:gridCol>
                <a:gridCol w="1454613">
                  <a:extLst>
                    <a:ext uri="{9D8B030D-6E8A-4147-A177-3AD203B41FA5}">
                      <a16:colId xmlns:a16="http://schemas.microsoft.com/office/drawing/2014/main" val="576175405"/>
                    </a:ext>
                  </a:extLst>
                </a:gridCol>
                <a:gridCol w="1161247">
                  <a:extLst>
                    <a:ext uri="{9D8B030D-6E8A-4147-A177-3AD203B41FA5}">
                      <a16:colId xmlns:a16="http://schemas.microsoft.com/office/drawing/2014/main" val="2015719553"/>
                    </a:ext>
                  </a:extLst>
                </a:gridCol>
              </a:tblGrid>
              <a:tr h="90665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Importance of Facility to procuring funding for collaborations: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Federal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Non-Federal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Internal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External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14945527"/>
                  </a:ext>
                </a:extLst>
              </a:tr>
              <a:tr h="181332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Mission Critical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26868497"/>
                  </a:ext>
                </a:extLst>
              </a:tr>
              <a:tr h="181332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High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08230029"/>
                  </a:ext>
                </a:extLst>
              </a:tr>
              <a:tr h="181332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Medium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46354504"/>
                  </a:ext>
                </a:extLst>
              </a:tr>
              <a:tr h="181332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Low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89834629"/>
                  </a:ext>
                </a:extLst>
              </a:tr>
              <a:tr h="181332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6600881"/>
                  </a:ext>
                </a:extLst>
              </a:tr>
            </a:tbl>
          </a:graphicData>
        </a:graphic>
      </p:graphicFrame>
      <p:sp>
        <p:nvSpPr>
          <p:cNvPr id="6" name="Title 5">
            <a:extLst>
              <a:ext uri="{FF2B5EF4-FFF2-40B4-BE49-F238E27FC236}">
                <a16:creationId xmlns:a16="http://schemas.microsoft.com/office/drawing/2014/main" id="{D4286CE8-A294-4669-8AEE-C323BCE59C33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250920" y="27961"/>
            <a:ext cx="4813359" cy="471769"/>
          </a:xfrm>
        </p:spPr>
        <p:txBody>
          <a:bodyPr>
            <a:normAutofit/>
          </a:bodyPr>
          <a:lstStyle/>
          <a:p>
            <a:r>
              <a:rPr lang="en-US" sz="1600" dirty="0">
                <a:latin typeface="+mn-lt"/>
              </a:rPr>
              <a:t>Facility importance to securing funds for Collaborations</a:t>
            </a:r>
          </a:p>
        </p:txBody>
      </p:sp>
    </p:spTree>
    <p:extLst>
      <p:ext uri="{BB962C8B-B14F-4D97-AF65-F5344CB8AC3E}">
        <p14:creationId xmlns:p14="http://schemas.microsoft.com/office/powerpoint/2010/main" val="20386407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 descr="Survey results for how important the facility is to recruitment of various personnel.">
            <a:extLst>
              <a:ext uri="{FF2B5EF4-FFF2-40B4-BE49-F238E27FC236}">
                <a16:creationId xmlns:a16="http://schemas.microsoft.com/office/drawing/2014/main" id="{75033B3D-7331-41D0-A3D6-F7D63F5A231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4897564"/>
              </p:ext>
            </p:extLst>
          </p:nvPr>
        </p:nvGraphicFramePr>
        <p:xfrm>
          <a:off x="117567" y="595422"/>
          <a:ext cx="7027816" cy="26311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3C6523A0-3B4C-4064-B0F1-1A8C914CB5E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2180082"/>
              </p:ext>
            </p:extLst>
          </p:nvPr>
        </p:nvGraphicFramePr>
        <p:xfrm>
          <a:off x="117567" y="3331028"/>
          <a:ext cx="7027817" cy="3827414"/>
        </p:xfrm>
        <a:graphic>
          <a:graphicData uri="http://schemas.openxmlformats.org/drawingml/2006/table">
            <a:tbl>
              <a:tblPr firstRow="1"/>
              <a:tblGrid>
                <a:gridCol w="1201783">
                  <a:extLst>
                    <a:ext uri="{9D8B030D-6E8A-4147-A177-3AD203B41FA5}">
                      <a16:colId xmlns:a16="http://schemas.microsoft.com/office/drawing/2014/main" val="1055301896"/>
                    </a:ext>
                  </a:extLst>
                </a:gridCol>
                <a:gridCol w="1362517">
                  <a:extLst>
                    <a:ext uri="{9D8B030D-6E8A-4147-A177-3AD203B41FA5}">
                      <a16:colId xmlns:a16="http://schemas.microsoft.com/office/drawing/2014/main" val="2661959731"/>
                    </a:ext>
                  </a:extLst>
                </a:gridCol>
                <a:gridCol w="1269702">
                  <a:extLst>
                    <a:ext uri="{9D8B030D-6E8A-4147-A177-3AD203B41FA5}">
                      <a16:colId xmlns:a16="http://schemas.microsoft.com/office/drawing/2014/main" val="1088650469"/>
                    </a:ext>
                  </a:extLst>
                </a:gridCol>
                <a:gridCol w="1269702">
                  <a:extLst>
                    <a:ext uri="{9D8B030D-6E8A-4147-A177-3AD203B41FA5}">
                      <a16:colId xmlns:a16="http://schemas.microsoft.com/office/drawing/2014/main" val="485046342"/>
                    </a:ext>
                  </a:extLst>
                </a:gridCol>
                <a:gridCol w="1013627">
                  <a:extLst>
                    <a:ext uri="{9D8B030D-6E8A-4147-A177-3AD203B41FA5}">
                      <a16:colId xmlns:a16="http://schemas.microsoft.com/office/drawing/2014/main" val="2341164526"/>
                    </a:ext>
                  </a:extLst>
                </a:gridCol>
                <a:gridCol w="910486">
                  <a:extLst>
                    <a:ext uri="{9D8B030D-6E8A-4147-A177-3AD203B41FA5}">
                      <a16:colId xmlns:a16="http://schemas.microsoft.com/office/drawing/2014/main" val="2369148944"/>
                    </a:ext>
                  </a:extLst>
                </a:gridCol>
              </a:tblGrid>
              <a:tr h="63790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Importance of Facility to Recruitment of: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Tenure-track PIs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Research Staff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Post-docs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Graduate Students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Under-graduates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73109590"/>
                  </a:ext>
                </a:extLst>
              </a:tr>
              <a:tr h="212634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Mission Critical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83444031"/>
                  </a:ext>
                </a:extLst>
              </a:tr>
              <a:tr h="212634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High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4597665"/>
                  </a:ext>
                </a:extLst>
              </a:tr>
              <a:tr h="212634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Medium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09999451"/>
                  </a:ext>
                </a:extLst>
              </a:tr>
              <a:tr h="212634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Low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51895694"/>
                  </a:ext>
                </a:extLst>
              </a:tr>
              <a:tr h="212634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 Opinion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5530671"/>
                  </a:ext>
                </a:extLst>
              </a:tr>
              <a:tr h="212634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70905894"/>
                  </a:ext>
                </a:extLst>
              </a:tr>
              <a:tr h="212634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31359010"/>
                  </a:ext>
                </a:extLst>
              </a:tr>
              <a:tr h="63790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Importance of Facility to Recruitment of: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Tenure-track PIs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Research Staff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Post-docs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Graduate Students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Under-graduates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96199931"/>
                  </a:ext>
                </a:extLst>
              </a:tr>
              <a:tr h="212634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Mission Critical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23275431"/>
                  </a:ext>
                </a:extLst>
              </a:tr>
              <a:tr h="212634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High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01038100"/>
                  </a:ext>
                </a:extLst>
              </a:tr>
              <a:tr h="212634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Medium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86371635"/>
                  </a:ext>
                </a:extLst>
              </a:tr>
              <a:tr h="212634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Low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49031147"/>
                  </a:ext>
                </a:extLst>
              </a:tr>
              <a:tr h="212634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85603290"/>
                  </a:ext>
                </a:extLst>
              </a:tr>
            </a:tbl>
          </a:graphicData>
        </a:graphic>
      </p:graphicFrame>
      <p:sp>
        <p:nvSpPr>
          <p:cNvPr id="9" name="Title 8">
            <a:extLst>
              <a:ext uri="{FF2B5EF4-FFF2-40B4-BE49-F238E27FC236}">
                <a16:creationId xmlns:a16="http://schemas.microsoft.com/office/drawing/2014/main" id="{46BC35CD-E432-404F-A9D7-A1061CC65040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800092" y="91015"/>
            <a:ext cx="3324801" cy="399904"/>
          </a:xfrm>
        </p:spPr>
        <p:txBody>
          <a:bodyPr>
            <a:normAutofit/>
          </a:bodyPr>
          <a:lstStyle/>
          <a:p>
            <a:r>
              <a:rPr lang="en-US" sz="1600" dirty="0">
                <a:latin typeface="+mn-lt"/>
              </a:rPr>
              <a:t>Importance of Facility to Recruitment</a:t>
            </a:r>
          </a:p>
        </p:txBody>
      </p:sp>
    </p:spTree>
    <p:extLst>
      <p:ext uri="{BB962C8B-B14F-4D97-AF65-F5344CB8AC3E}">
        <p14:creationId xmlns:p14="http://schemas.microsoft.com/office/powerpoint/2010/main" val="22730462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 descr="Survey results for how important the facility is with regard to providing expertise or training.">
            <a:extLst>
              <a:ext uri="{FF2B5EF4-FFF2-40B4-BE49-F238E27FC236}">
                <a16:creationId xmlns:a16="http://schemas.microsoft.com/office/drawing/2014/main" id="{4E48BCBC-FF2B-487B-A2D4-0D6016C573A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69315122"/>
              </p:ext>
            </p:extLst>
          </p:nvPr>
        </p:nvGraphicFramePr>
        <p:xfrm>
          <a:off x="132066" y="457200"/>
          <a:ext cx="7039296" cy="26455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1272F4E9-05C9-4310-B193-664E0580F99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8895778"/>
              </p:ext>
            </p:extLst>
          </p:nvPr>
        </p:nvGraphicFramePr>
        <p:xfrm>
          <a:off x="132066" y="3241861"/>
          <a:ext cx="7039295" cy="3908844"/>
        </p:xfrm>
        <a:graphic>
          <a:graphicData uri="http://schemas.openxmlformats.org/drawingml/2006/table">
            <a:tbl>
              <a:tblPr firstRow="1"/>
              <a:tblGrid>
                <a:gridCol w="1378235">
                  <a:extLst>
                    <a:ext uri="{9D8B030D-6E8A-4147-A177-3AD203B41FA5}">
                      <a16:colId xmlns:a16="http://schemas.microsoft.com/office/drawing/2014/main" val="4094378050"/>
                    </a:ext>
                  </a:extLst>
                </a:gridCol>
                <a:gridCol w="1572539">
                  <a:extLst>
                    <a:ext uri="{9D8B030D-6E8A-4147-A177-3AD203B41FA5}">
                      <a16:colId xmlns:a16="http://schemas.microsoft.com/office/drawing/2014/main" val="102024165"/>
                    </a:ext>
                  </a:extLst>
                </a:gridCol>
                <a:gridCol w="1461063">
                  <a:extLst>
                    <a:ext uri="{9D8B030D-6E8A-4147-A177-3AD203B41FA5}">
                      <a16:colId xmlns:a16="http://schemas.microsoft.com/office/drawing/2014/main" val="3086599753"/>
                    </a:ext>
                  </a:extLst>
                </a:gridCol>
                <a:gridCol w="1461063">
                  <a:extLst>
                    <a:ext uri="{9D8B030D-6E8A-4147-A177-3AD203B41FA5}">
                      <a16:colId xmlns:a16="http://schemas.microsoft.com/office/drawing/2014/main" val="1761626064"/>
                    </a:ext>
                  </a:extLst>
                </a:gridCol>
                <a:gridCol w="1166395">
                  <a:extLst>
                    <a:ext uri="{9D8B030D-6E8A-4147-A177-3AD203B41FA5}">
                      <a16:colId xmlns:a16="http://schemas.microsoft.com/office/drawing/2014/main" val="1342171348"/>
                    </a:ext>
                  </a:extLst>
                </a:gridCol>
              </a:tblGrid>
              <a:tr h="65147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Importance of GF Expertise &amp; Training for: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Sanger-Sequencing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NGS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qPCR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Molecular Biology Techniques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08354718"/>
                  </a:ext>
                </a:extLst>
              </a:tr>
              <a:tr h="21715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Mission Critical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56694849"/>
                  </a:ext>
                </a:extLst>
              </a:tr>
              <a:tr h="21715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High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3042280"/>
                  </a:ext>
                </a:extLst>
              </a:tr>
              <a:tr h="21715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Medium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6552782"/>
                  </a:ext>
                </a:extLst>
              </a:tr>
              <a:tr h="21715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Low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09958256"/>
                  </a:ext>
                </a:extLst>
              </a:tr>
              <a:tr h="21715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 Opinion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7228645"/>
                  </a:ext>
                </a:extLst>
              </a:tr>
              <a:tr h="217158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57858829"/>
                  </a:ext>
                </a:extLst>
              </a:tr>
              <a:tr h="217158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10463575"/>
                  </a:ext>
                </a:extLst>
              </a:tr>
              <a:tr h="65147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Importance of GF Expertise &amp; Training for: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Sanger-Sequencing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NGS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qPCR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Molecular Biology Techniques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40892381"/>
                  </a:ext>
                </a:extLst>
              </a:tr>
              <a:tr h="21715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Mission Critical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93682821"/>
                  </a:ext>
                </a:extLst>
              </a:tr>
              <a:tr h="21715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High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57888630"/>
                  </a:ext>
                </a:extLst>
              </a:tr>
              <a:tr h="21715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Medium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54736006"/>
                  </a:ext>
                </a:extLst>
              </a:tr>
              <a:tr h="21715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Low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87553874"/>
                  </a:ext>
                </a:extLst>
              </a:tr>
              <a:tr h="217158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15838618"/>
                  </a:ext>
                </a:extLst>
              </a:tr>
            </a:tbl>
          </a:graphicData>
        </a:graphic>
      </p:graphicFrame>
      <p:sp>
        <p:nvSpPr>
          <p:cNvPr id="4" name="Title 3">
            <a:extLst>
              <a:ext uri="{FF2B5EF4-FFF2-40B4-BE49-F238E27FC236}">
                <a16:creationId xmlns:a16="http://schemas.microsoft.com/office/drawing/2014/main" id="{F8E2EE48-89FA-43F0-A47E-84514760FC2A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576808" y="81124"/>
            <a:ext cx="3973387" cy="376076"/>
          </a:xfrm>
        </p:spPr>
        <p:txBody>
          <a:bodyPr>
            <a:normAutofit/>
          </a:bodyPr>
          <a:lstStyle/>
          <a:p>
            <a:r>
              <a:rPr lang="en-US" sz="1600" dirty="0">
                <a:latin typeface="+mn-lt"/>
              </a:rPr>
              <a:t>Importance of Facility Expertise &amp; Training</a:t>
            </a:r>
          </a:p>
        </p:txBody>
      </p:sp>
    </p:spTree>
    <p:extLst>
      <p:ext uri="{BB962C8B-B14F-4D97-AF65-F5344CB8AC3E}">
        <p14:creationId xmlns:p14="http://schemas.microsoft.com/office/powerpoint/2010/main" val="11968263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 descr="Survey results for how important the facility's current in-house instruments are (by Instrument).">
            <a:extLst>
              <a:ext uri="{FF2B5EF4-FFF2-40B4-BE49-F238E27FC236}">
                <a16:creationId xmlns:a16="http://schemas.microsoft.com/office/drawing/2014/main" id="{46DEFA8B-77B1-4A11-A640-F1AD535DCA6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74259512"/>
              </p:ext>
            </p:extLst>
          </p:nvPr>
        </p:nvGraphicFramePr>
        <p:xfrm>
          <a:off x="148975" y="457199"/>
          <a:ext cx="7017249" cy="37359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6AAD0782-8FAA-4BB5-A914-31227225318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7531136"/>
              </p:ext>
            </p:extLst>
          </p:nvPr>
        </p:nvGraphicFramePr>
        <p:xfrm>
          <a:off x="148973" y="4391148"/>
          <a:ext cx="7017248" cy="2701988"/>
        </p:xfrm>
        <a:graphic>
          <a:graphicData uri="http://schemas.openxmlformats.org/drawingml/2006/table">
            <a:tbl>
              <a:tblPr firstRow="1"/>
              <a:tblGrid>
                <a:gridCol w="820784">
                  <a:extLst>
                    <a:ext uri="{9D8B030D-6E8A-4147-A177-3AD203B41FA5}">
                      <a16:colId xmlns:a16="http://schemas.microsoft.com/office/drawing/2014/main" val="3729977180"/>
                    </a:ext>
                  </a:extLst>
                </a:gridCol>
                <a:gridCol w="804999">
                  <a:extLst>
                    <a:ext uri="{9D8B030D-6E8A-4147-A177-3AD203B41FA5}">
                      <a16:colId xmlns:a16="http://schemas.microsoft.com/office/drawing/2014/main" val="2863310925"/>
                    </a:ext>
                  </a:extLst>
                </a:gridCol>
                <a:gridCol w="804999">
                  <a:extLst>
                    <a:ext uri="{9D8B030D-6E8A-4147-A177-3AD203B41FA5}">
                      <a16:colId xmlns:a16="http://schemas.microsoft.com/office/drawing/2014/main" val="1891018471"/>
                    </a:ext>
                  </a:extLst>
                </a:gridCol>
                <a:gridCol w="804999">
                  <a:extLst>
                    <a:ext uri="{9D8B030D-6E8A-4147-A177-3AD203B41FA5}">
                      <a16:colId xmlns:a16="http://schemas.microsoft.com/office/drawing/2014/main" val="222967642"/>
                    </a:ext>
                  </a:extLst>
                </a:gridCol>
                <a:gridCol w="642647">
                  <a:extLst>
                    <a:ext uri="{9D8B030D-6E8A-4147-A177-3AD203B41FA5}">
                      <a16:colId xmlns:a16="http://schemas.microsoft.com/office/drawing/2014/main" val="1454453983"/>
                    </a:ext>
                  </a:extLst>
                </a:gridCol>
                <a:gridCol w="577254">
                  <a:extLst>
                    <a:ext uri="{9D8B030D-6E8A-4147-A177-3AD203B41FA5}">
                      <a16:colId xmlns:a16="http://schemas.microsoft.com/office/drawing/2014/main" val="2648259301"/>
                    </a:ext>
                  </a:extLst>
                </a:gridCol>
                <a:gridCol w="694509">
                  <a:extLst>
                    <a:ext uri="{9D8B030D-6E8A-4147-A177-3AD203B41FA5}">
                      <a16:colId xmlns:a16="http://schemas.microsoft.com/office/drawing/2014/main" val="1157453930"/>
                    </a:ext>
                  </a:extLst>
                </a:gridCol>
                <a:gridCol w="694509">
                  <a:extLst>
                    <a:ext uri="{9D8B030D-6E8A-4147-A177-3AD203B41FA5}">
                      <a16:colId xmlns:a16="http://schemas.microsoft.com/office/drawing/2014/main" val="2676921613"/>
                    </a:ext>
                  </a:extLst>
                </a:gridCol>
                <a:gridCol w="532156">
                  <a:extLst>
                    <a:ext uri="{9D8B030D-6E8A-4147-A177-3AD203B41FA5}">
                      <a16:colId xmlns:a16="http://schemas.microsoft.com/office/drawing/2014/main" val="3674165449"/>
                    </a:ext>
                  </a:extLst>
                </a:gridCol>
                <a:gridCol w="640392">
                  <a:extLst>
                    <a:ext uri="{9D8B030D-6E8A-4147-A177-3AD203B41FA5}">
                      <a16:colId xmlns:a16="http://schemas.microsoft.com/office/drawing/2014/main" val="2853741656"/>
                    </a:ext>
                  </a:extLst>
                </a:gridCol>
              </a:tblGrid>
              <a:tr h="56883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Importance of current in-House Instruments</a:t>
                      </a:r>
                    </a:p>
                  </a:txBody>
                  <a:tcPr marL="6090" marR="6090" marT="60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ABI3130xl (Sanger-Sequencing &amp; FA)</a:t>
                      </a:r>
                    </a:p>
                  </a:txBody>
                  <a:tcPr marL="6090" marR="6090" marT="60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Ion Torrent S5 (NGS)</a:t>
                      </a:r>
                    </a:p>
                  </a:txBody>
                  <a:tcPr marL="6090" marR="6090" marT="60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ViiA7 &amp; QS6-Flex (qPCR)</a:t>
                      </a:r>
                    </a:p>
                  </a:txBody>
                  <a:tcPr marL="6090" marR="6090" marT="60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Veriti Thermal-Cycler (std PCR)</a:t>
                      </a:r>
                    </a:p>
                  </a:txBody>
                  <a:tcPr marL="6090" marR="6090" marT="60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Smart-Check (Pipette verification)</a:t>
                      </a:r>
                    </a:p>
                  </a:txBody>
                  <a:tcPr marL="6090" marR="6090" marT="60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SpeedVac</a:t>
                      </a:r>
                    </a:p>
                  </a:txBody>
                  <a:tcPr marL="6090" marR="6090" marT="60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Diagenode Bioruptor (DNA shearing)</a:t>
                      </a:r>
                    </a:p>
                  </a:txBody>
                  <a:tcPr marL="6090" marR="6090" marT="60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5810R Plate Centrifuge</a:t>
                      </a:r>
                    </a:p>
                  </a:txBody>
                  <a:tcPr marL="6090" marR="6090" marT="60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Typhoon 8600</a:t>
                      </a:r>
                    </a:p>
                  </a:txBody>
                  <a:tcPr marL="6090" marR="6090" marT="60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27725666"/>
                  </a:ext>
                </a:extLst>
              </a:tr>
              <a:tr h="142210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Mission Critical</a:t>
                      </a:r>
                    </a:p>
                  </a:txBody>
                  <a:tcPr marL="6090" marR="6090" marT="60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6090" marR="6090" marT="60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6090" marR="6090" marT="60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6090" marR="6090" marT="60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6090" marR="6090" marT="60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6090" marR="6090" marT="60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6090" marR="6090" marT="60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6090" marR="6090" marT="60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6090" marR="6090" marT="60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6090" marR="6090" marT="60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72805070"/>
                  </a:ext>
                </a:extLst>
              </a:tr>
              <a:tr h="142210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High</a:t>
                      </a:r>
                    </a:p>
                  </a:txBody>
                  <a:tcPr marL="6090" marR="6090" marT="60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6090" marR="6090" marT="60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6090" marR="6090" marT="60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6090" marR="6090" marT="60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6090" marR="6090" marT="60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6090" marR="6090" marT="60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6090" marR="6090" marT="60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6090" marR="6090" marT="60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6090" marR="6090" marT="60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6090" marR="6090" marT="60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4311868"/>
                  </a:ext>
                </a:extLst>
              </a:tr>
              <a:tr h="142210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Medium</a:t>
                      </a:r>
                    </a:p>
                  </a:txBody>
                  <a:tcPr marL="6090" marR="6090" marT="60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6090" marR="6090" marT="60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6090" marR="6090" marT="60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6090" marR="6090" marT="60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6090" marR="6090" marT="60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6090" marR="6090" marT="60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6090" marR="6090" marT="60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6090" marR="6090" marT="60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6090" marR="6090" marT="60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6090" marR="6090" marT="60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12232616"/>
                  </a:ext>
                </a:extLst>
              </a:tr>
              <a:tr h="142210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Low</a:t>
                      </a:r>
                    </a:p>
                  </a:txBody>
                  <a:tcPr marL="6090" marR="6090" marT="60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6090" marR="6090" marT="60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6090" marR="6090" marT="60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6090" marR="6090" marT="60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6090" marR="6090" marT="60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6090" marR="6090" marT="60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6090" marR="6090" marT="60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6090" marR="6090" marT="60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6090" marR="6090" marT="60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6090" marR="6090" marT="60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86093220"/>
                  </a:ext>
                </a:extLst>
              </a:tr>
              <a:tr h="142210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 Opinion</a:t>
                      </a:r>
                    </a:p>
                  </a:txBody>
                  <a:tcPr marL="6090" marR="6090" marT="60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6090" marR="6090" marT="60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</a:t>
                      </a:r>
                    </a:p>
                  </a:txBody>
                  <a:tcPr marL="6090" marR="6090" marT="60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6090" marR="6090" marT="60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</a:t>
                      </a:r>
                    </a:p>
                  </a:txBody>
                  <a:tcPr marL="6090" marR="6090" marT="60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</a:t>
                      </a:r>
                    </a:p>
                  </a:txBody>
                  <a:tcPr marL="6090" marR="6090" marT="60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</a:t>
                      </a:r>
                    </a:p>
                  </a:txBody>
                  <a:tcPr marL="6090" marR="6090" marT="60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</a:t>
                      </a:r>
                    </a:p>
                  </a:txBody>
                  <a:tcPr marL="6090" marR="6090" marT="60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</a:t>
                      </a:r>
                    </a:p>
                  </a:txBody>
                  <a:tcPr marL="6090" marR="6090" marT="60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</a:t>
                      </a:r>
                    </a:p>
                  </a:txBody>
                  <a:tcPr marL="6090" marR="6090" marT="60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69436761"/>
                  </a:ext>
                </a:extLst>
              </a:tr>
              <a:tr h="142210"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90" marR="6090" marT="609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</a:t>
                      </a:r>
                    </a:p>
                  </a:txBody>
                  <a:tcPr marL="6090" marR="6090" marT="609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</a:t>
                      </a:r>
                    </a:p>
                  </a:txBody>
                  <a:tcPr marL="6090" marR="6090" marT="609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</a:t>
                      </a:r>
                    </a:p>
                  </a:txBody>
                  <a:tcPr marL="6090" marR="6090" marT="609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</a:t>
                      </a:r>
                    </a:p>
                  </a:txBody>
                  <a:tcPr marL="6090" marR="6090" marT="609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</a:t>
                      </a:r>
                    </a:p>
                  </a:txBody>
                  <a:tcPr marL="6090" marR="6090" marT="609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</a:t>
                      </a:r>
                    </a:p>
                  </a:txBody>
                  <a:tcPr marL="6090" marR="6090" marT="609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</a:t>
                      </a:r>
                    </a:p>
                  </a:txBody>
                  <a:tcPr marL="6090" marR="6090" marT="609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</a:t>
                      </a:r>
                    </a:p>
                  </a:txBody>
                  <a:tcPr marL="6090" marR="6090" marT="609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</a:t>
                      </a:r>
                    </a:p>
                  </a:txBody>
                  <a:tcPr marL="6090" marR="6090" marT="609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42690675"/>
                  </a:ext>
                </a:extLst>
              </a:tr>
              <a:tr h="142210"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90" marR="6090" marT="60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90" marR="6090" marT="60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90" marR="6090" marT="60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90" marR="6090" marT="60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90" marR="6090" marT="60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90" marR="6090" marT="60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90" marR="6090" marT="60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90" marR="6090" marT="60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90" marR="6090" marT="60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90" marR="6090" marT="60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34322631"/>
                  </a:ext>
                </a:extLst>
              </a:tr>
              <a:tr h="56883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Importance of current in-House Instruments</a:t>
                      </a:r>
                    </a:p>
                  </a:txBody>
                  <a:tcPr marL="6090" marR="6090" marT="60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ABI3130xl (Sanger-Sequencing &amp; FA)</a:t>
                      </a:r>
                    </a:p>
                  </a:txBody>
                  <a:tcPr marL="6090" marR="6090" marT="60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Ion Torrent S5 (NGS)</a:t>
                      </a:r>
                    </a:p>
                  </a:txBody>
                  <a:tcPr marL="6090" marR="6090" marT="60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ViiA7 &amp; QS6-Flex (qPCR)</a:t>
                      </a:r>
                    </a:p>
                  </a:txBody>
                  <a:tcPr marL="6090" marR="6090" marT="60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Veriti</a:t>
                      </a:r>
                      <a:r>
                        <a:rPr lang="en-US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Thermal-Cycler (std PCR)</a:t>
                      </a:r>
                    </a:p>
                  </a:txBody>
                  <a:tcPr marL="6090" marR="6090" marT="60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Smart-Check (Pipette verification)</a:t>
                      </a:r>
                    </a:p>
                  </a:txBody>
                  <a:tcPr marL="6090" marR="6090" marT="60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SpeedVac</a:t>
                      </a:r>
                    </a:p>
                  </a:txBody>
                  <a:tcPr marL="6090" marR="6090" marT="60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Diagenode Bioruptor (DNA shearing)</a:t>
                      </a:r>
                    </a:p>
                  </a:txBody>
                  <a:tcPr marL="6090" marR="6090" marT="60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5810R Plate Centrifuge</a:t>
                      </a:r>
                    </a:p>
                  </a:txBody>
                  <a:tcPr marL="6090" marR="6090" marT="60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Typhoon 8600</a:t>
                      </a:r>
                    </a:p>
                  </a:txBody>
                  <a:tcPr marL="6090" marR="6090" marT="60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87310925"/>
                  </a:ext>
                </a:extLst>
              </a:tr>
              <a:tr h="142210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Mission Critical</a:t>
                      </a:r>
                    </a:p>
                  </a:txBody>
                  <a:tcPr marL="6090" marR="6090" marT="60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46%</a:t>
                      </a:r>
                    </a:p>
                  </a:txBody>
                  <a:tcPr marL="6090" marR="6090" marT="60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16%</a:t>
                      </a:r>
                    </a:p>
                  </a:txBody>
                  <a:tcPr marL="6090" marR="6090" marT="60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34%</a:t>
                      </a:r>
                    </a:p>
                  </a:txBody>
                  <a:tcPr marL="6090" marR="6090" marT="60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9%</a:t>
                      </a:r>
                    </a:p>
                  </a:txBody>
                  <a:tcPr marL="6090" marR="6090" marT="60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13%</a:t>
                      </a:r>
                    </a:p>
                  </a:txBody>
                  <a:tcPr marL="6090" marR="6090" marT="60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11%</a:t>
                      </a:r>
                    </a:p>
                  </a:txBody>
                  <a:tcPr marL="6090" marR="6090" marT="60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12%</a:t>
                      </a:r>
                    </a:p>
                  </a:txBody>
                  <a:tcPr marL="6090" marR="6090" marT="60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11%</a:t>
                      </a:r>
                    </a:p>
                  </a:txBody>
                  <a:tcPr marL="6090" marR="6090" marT="60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15%</a:t>
                      </a:r>
                    </a:p>
                  </a:txBody>
                  <a:tcPr marL="6090" marR="6090" marT="60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38685402"/>
                  </a:ext>
                </a:extLst>
              </a:tr>
              <a:tr h="142210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High</a:t>
                      </a:r>
                    </a:p>
                  </a:txBody>
                  <a:tcPr marL="6090" marR="6090" marT="60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37%</a:t>
                      </a:r>
                    </a:p>
                  </a:txBody>
                  <a:tcPr marL="6090" marR="6090" marT="60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33%</a:t>
                      </a:r>
                    </a:p>
                  </a:txBody>
                  <a:tcPr marL="6090" marR="6090" marT="60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41%</a:t>
                      </a:r>
                    </a:p>
                  </a:txBody>
                  <a:tcPr marL="6090" marR="6090" marT="60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37%</a:t>
                      </a:r>
                    </a:p>
                  </a:txBody>
                  <a:tcPr marL="6090" marR="6090" marT="60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28%</a:t>
                      </a:r>
                    </a:p>
                  </a:txBody>
                  <a:tcPr marL="6090" marR="6090" marT="60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40%</a:t>
                      </a:r>
                    </a:p>
                  </a:txBody>
                  <a:tcPr marL="6090" marR="6090" marT="60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34%</a:t>
                      </a:r>
                    </a:p>
                  </a:txBody>
                  <a:tcPr marL="6090" marR="6090" marT="60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38%</a:t>
                      </a:r>
                    </a:p>
                  </a:txBody>
                  <a:tcPr marL="6090" marR="6090" marT="60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36%</a:t>
                      </a:r>
                    </a:p>
                  </a:txBody>
                  <a:tcPr marL="6090" marR="6090" marT="60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82259067"/>
                  </a:ext>
                </a:extLst>
              </a:tr>
              <a:tr h="142210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Medium</a:t>
                      </a:r>
                    </a:p>
                  </a:txBody>
                  <a:tcPr marL="6090" marR="6090" marT="60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10%</a:t>
                      </a:r>
                    </a:p>
                  </a:txBody>
                  <a:tcPr marL="6090" marR="6090" marT="60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29%</a:t>
                      </a:r>
                    </a:p>
                  </a:txBody>
                  <a:tcPr marL="6090" marR="6090" marT="60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14%</a:t>
                      </a:r>
                    </a:p>
                  </a:txBody>
                  <a:tcPr marL="6090" marR="6090" marT="60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26%</a:t>
                      </a:r>
                    </a:p>
                  </a:txBody>
                  <a:tcPr marL="6090" marR="6090" marT="60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38%</a:t>
                      </a:r>
                    </a:p>
                  </a:txBody>
                  <a:tcPr marL="6090" marR="6090" marT="60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26%</a:t>
                      </a:r>
                    </a:p>
                  </a:txBody>
                  <a:tcPr marL="6090" marR="6090" marT="60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29%</a:t>
                      </a:r>
                    </a:p>
                  </a:txBody>
                  <a:tcPr marL="6090" marR="6090" marT="60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30%</a:t>
                      </a:r>
                    </a:p>
                  </a:txBody>
                  <a:tcPr marL="6090" marR="6090" marT="60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28%</a:t>
                      </a:r>
                    </a:p>
                  </a:txBody>
                  <a:tcPr marL="6090" marR="6090" marT="60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69329089"/>
                  </a:ext>
                </a:extLst>
              </a:tr>
              <a:tr h="142210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Low</a:t>
                      </a:r>
                    </a:p>
                  </a:txBody>
                  <a:tcPr marL="6090" marR="6090" marT="60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6%</a:t>
                      </a:r>
                    </a:p>
                  </a:txBody>
                  <a:tcPr marL="6090" marR="6090" marT="60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22%</a:t>
                      </a:r>
                    </a:p>
                  </a:txBody>
                  <a:tcPr marL="6090" marR="6090" marT="60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10%</a:t>
                      </a:r>
                    </a:p>
                  </a:txBody>
                  <a:tcPr marL="6090" marR="6090" marT="60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28%</a:t>
                      </a:r>
                    </a:p>
                  </a:txBody>
                  <a:tcPr marL="6090" marR="6090" marT="60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23%</a:t>
                      </a:r>
                    </a:p>
                  </a:txBody>
                  <a:tcPr marL="6090" marR="6090" marT="60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23%</a:t>
                      </a:r>
                    </a:p>
                  </a:txBody>
                  <a:tcPr marL="6090" marR="6090" marT="60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24%</a:t>
                      </a:r>
                    </a:p>
                  </a:txBody>
                  <a:tcPr marL="6090" marR="6090" marT="60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21%</a:t>
                      </a:r>
                    </a:p>
                  </a:txBody>
                  <a:tcPr marL="6090" marR="6090" marT="60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21%</a:t>
                      </a:r>
                    </a:p>
                  </a:txBody>
                  <a:tcPr marL="6090" marR="6090" marT="60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17927990"/>
                  </a:ext>
                </a:extLst>
              </a:tr>
            </a:tbl>
          </a:graphicData>
        </a:graphic>
      </p:graphicFrame>
      <p:sp>
        <p:nvSpPr>
          <p:cNvPr id="8" name="Title 7">
            <a:extLst>
              <a:ext uri="{FF2B5EF4-FFF2-40B4-BE49-F238E27FC236}">
                <a16:creationId xmlns:a16="http://schemas.microsoft.com/office/drawing/2014/main" id="{DB2D144B-560D-4CEC-941E-B911D387032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811264" y="38060"/>
            <a:ext cx="5951043" cy="368007"/>
          </a:xfrm>
        </p:spPr>
        <p:txBody>
          <a:bodyPr>
            <a:normAutofit/>
          </a:bodyPr>
          <a:lstStyle/>
          <a:p>
            <a:r>
              <a:rPr lang="en-US" sz="1800" dirty="0">
                <a:latin typeface="+mn-lt"/>
              </a:rPr>
              <a:t>Importance of current in-House Instruments: by </a:t>
            </a:r>
            <a:r>
              <a:rPr lang="en-US" sz="1800" dirty="0">
                <a:solidFill>
                  <a:srgbClr val="FF0000"/>
                </a:solidFill>
                <a:latin typeface="+mn-lt"/>
              </a:rPr>
              <a:t>Instrument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33336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 descr="Survey results for how important the facility's current in-house instruments are (by Importance).">
            <a:extLst>
              <a:ext uri="{FF2B5EF4-FFF2-40B4-BE49-F238E27FC236}">
                <a16:creationId xmlns:a16="http://schemas.microsoft.com/office/drawing/2014/main" id="{D1B3BA85-2059-47EB-A3CA-17071269055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18873906"/>
              </p:ext>
            </p:extLst>
          </p:nvPr>
        </p:nvGraphicFramePr>
        <p:xfrm>
          <a:off x="189412" y="542259"/>
          <a:ext cx="6936376" cy="367704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2C55E28C-C559-4C24-B80F-68E090729EE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94905941"/>
              </p:ext>
            </p:extLst>
          </p:nvPr>
        </p:nvGraphicFramePr>
        <p:xfrm>
          <a:off x="148973" y="4391148"/>
          <a:ext cx="7017248" cy="2701988"/>
        </p:xfrm>
        <a:graphic>
          <a:graphicData uri="http://schemas.openxmlformats.org/drawingml/2006/table">
            <a:tbl>
              <a:tblPr firstRow="1"/>
              <a:tblGrid>
                <a:gridCol w="820784">
                  <a:extLst>
                    <a:ext uri="{9D8B030D-6E8A-4147-A177-3AD203B41FA5}">
                      <a16:colId xmlns:a16="http://schemas.microsoft.com/office/drawing/2014/main" val="3729977180"/>
                    </a:ext>
                  </a:extLst>
                </a:gridCol>
                <a:gridCol w="804999">
                  <a:extLst>
                    <a:ext uri="{9D8B030D-6E8A-4147-A177-3AD203B41FA5}">
                      <a16:colId xmlns:a16="http://schemas.microsoft.com/office/drawing/2014/main" val="2863310925"/>
                    </a:ext>
                  </a:extLst>
                </a:gridCol>
                <a:gridCol w="804999">
                  <a:extLst>
                    <a:ext uri="{9D8B030D-6E8A-4147-A177-3AD203B41FA5}">
                      <a16:colId xmlns:a16="http://schemas.microsoft.com/office/drawing/2014/main" val="1891018471"/>
                    </a:ext>
                  </a:extLst>
                </a:gridCol>
                <a:gridCol w="804999">
                  <a:extLst>
                    <a:ext uri="{9D8B030D-6E8A-4147-A177-3AD203B41FA5}">
                      <a16:colId xmlns:a16="http://schemas.microsoft.com/office/drawing/2014/main" val="222967642"/>
                    </a:ext>
                  </a:extLst>
                </a:gridCol>
                <a:gridCol w="642647">
                  <a:extLst>
                    <a:ext uri="{9D8B030D-6E8A-4147-A177-3AD203B41FA5}">
                      <a16:colId xmlns:a16="http://schemas.microsoft.com/office/drawing/2014/main" val="1454453983"/>
                    </a:ext>
                  </a:extLst>
                </a:gridCol>
                <a:gridCol w="577254">
                  <a:extLst>
                    <a:ext uri="{9D8B030D-6E8A-4147-A177-3AD203B41FA5}">
                      <a16:colId xmlns:a16="http://schemas.microsoft.com/office/drawing/2014/main" val="2648259301"/>
                    </a:ext>
                  </a:extLst>
                </a:gridCol>
                <a:gridCol w="694509">
                  <a:extLst>
                    <a:ext uri="{9D8B030D-6E8A-4147-A177-3AD203B41FA5}">
                      <a16:colId xmlns:a16="http://schemas.microsoft.com/office/drawing/2014/main" val="1157453930"/>
                    </a:ext>
                  </a:extLst>
                </a:gridCol>
                <a:gridCol w="694509">
                  <a:extLst>
                    <a:ext uri="{9D8B030D-6E8A-4147-A177-3AD203B41FA5}">
                      <a16:colId xmlns:a16="http://schemas.microsoft.com/office/drawing/2014/main" val="2676921613"/>
                    </a:ext>
                  </a:extLst>
                </a:gridCol>
                <a:gridCol w="532156">
                  <a:extLst>
                    <a:ext uri="{9D8B030D-6E8A-4147-A177-3AD203B41FA5}">
                      <a16:colId xmlns:a16="http://schemas.microsoft.com/office/drawing/2014/main" val="3674165449"/>
                    </a:ext>
                  </a:extLst>
                </a:gridCol>
                <a:gridCol w="640392">
                  <a:extLst>
                    <a:ext uri="{9D8B030D-6E8A-4147-A177-3AD203B41FA5}">
                      <a16:colId xmlns:a16="http://schemas.microsoft.com/office/drawing/2014/main" val="2853741656"/>
                    </a:ext>
                  </a:extLst>
                </a:gridCol>
              </a:tblGrid>
              <a:tr h="56883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Importance of current in-House Instruments</a:t>
                      </a:r>
                    </a:p>
                  </a:txBody>
                  <a:tcPr marL="6090" marR="6090" marT="60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ABI3130xl (Sanger-Sequencing &amp; FA)</a:t>
                      </a:r>
                    </a:p>
                  </a:txBody>
                  <a:tcPr marL="6090" marR="6090" marT="60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Ion Torrent S5 (NGS)</a:t>
                      </a:r>
                    </a:p>
                  </a:txBody>
                  <a:tcPr marL="6090" marR="6090" marT="60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ViiA7 &amp; QS6-Flex (qPCR)</a:t>
                      </a:r>
                    </a:p>
                  </a:txBody>
                  <a:tcPr marL="6090" marR="6090" marT="60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Veriti Thermal-Cycler (std PCR)</a:t>
                      </a:r>
                    </a:p>
                  </a:txBody>
                  <a:tcPr marL="6090" marR="6090" marT="60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Smart-Check (Pipette verification)</a:t>
                      </a:r>
                    </a:p>
                  </a:txBody>
                  <a:tcPr marL="6090" marR="6090" marT="60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SpeedVac</a:t>
                      </a:r>
                    </a:p>
                  </a:txBody>
                  <a:tcPr marL="6090" marR="6090" marT="60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Diagenode Bioruptor (DNA shearing)</a:t>
                      </a:r>
                    </a:p>
                  </a:txBody>
                  <a:tcPr marL="6090" marR="6090" marT="60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5810R Plate Centrifuge</a:t>
                      </a:r>
                    </a:p>
                  </a:txBody>
                  <a:tcPr marL="6090" marR="6090" marT="60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Typhoon 8600</a:t>
                      </a:r>
                    </a:p>
                  </a:txBody>
                  <a:tcPr marL="6090" marR="6090" marT="60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27725666"/>
                  </a:ext>
                </a:extLst>
              </a:tr>
              <a:tr h="142210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Mission Critical</a:t>
                      </a:r>
                    </a:p>
                  </a:txBody>
                  <a:tcPr marL="6090" marR="6090" marT="60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6090" marR="6090" marT="60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6090" marR="6090" marT="60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6090" marR="6090" marT="60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6090" marR="6090" marT="60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6090" marR="6090" marT="60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6090" marR="6090" marT="60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6090" marR="6090" marT="60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6090" marR="6090" marT="60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6090" marR="6090" marT="60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72805070"/>
                  </a:ext>
                </a:extLst>
              </a:tr>
              <a:tr h="142210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High</a:t>
                      </a:r>
                    </a:p>
                  </a:txBody>
                  <a:tcPr marL="6090" marR="6090" marT="60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6090" marR="6090" marT="60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6090" marR="6090" marT="60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6090" marR="6090" marT="60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6090" marR="6090" marT="60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6090" marR="6090" marT="60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6090" marR="6090" marT="60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6090" marR="6090" marT="60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6090" marR="6090" marT="60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6090" marR="6090" marT="60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4311868"/>
                  </a:ext>
                </a:extLst>
              </a:tr>
              <a:tr h="142210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Medium</a:t>
                      </a:r>
                    </a:p>
                  </a:txBody>
                  <a:tcPr marL="6090" marR="6090" marT="60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6090" marR="6090" marT="60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6090" marR="6090" marT="60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6090" marR="6090" marT="60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6090" marR="6090" marT="60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6090" marR="6090" marT="60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6090" marR="6090" marT="60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6090" marR="6090" marT="60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6090" marR="6090" marT="60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6090" marR="6090" marT="60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12232616"/>
                  </a:ext>
                </a:extLst>
              </a:tr>
              <a:tr h="142210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Low</a:t>
                      </a:r>
                    </a:p>
                  </a:txBody>
                  <a:tcPr marL="6090" marR="6090" marT="60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6090" marR="6090" marT="60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6090" marR="6090" marT="60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6090" marR="6090" marT="60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6090" marR="6090" marT="60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6090" marR="6090" marT="60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6090" marR="6090" marT="60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6090" marR="6090" marT="60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6090" marR="6090" marT="60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6090" marR="6090" marT="60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86093220"/>
                  </a:ext>
                </a:extLst>
              </a:tr>
              <a:tr h="142210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 Opinion</a:t>
                      </a:r>
                    </a:p>
                  </a:txBody>
                  <a:tcPr marL="6090" marR="6090" marT="60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6090" marR="6090" marT="60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</a:t>
                      </a:r>
                    </a:p>
                  </a:txBody>
                  <a:tcPr marL="6090" marR="6090" marT="60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6090" marR="6090" marT="60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</a:t>
                      </a:r>
                    </a:p>
                  </a:txBody>
                  <a:tcPr marL="6090" marR="6090" marT="60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</a:t>
                      </a:r>
                    </a:p>
                  </a:txBody>
                  <a:tcPr marL="6090" marR="6090" marT="60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</a:t>
                      </a:r>
                    </a:p>
                  </a:txBody>
                  <a:tcPr marL="6090" marR="6090" marT="60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</a:t>
                      </a:r>
                    </a:p>
                  </a:txBody>
                  <a:tcPr marL="6090" marR="6090" marT="60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</a:t>
                      </a:r>
                    </a:p>
                  </a:txBody>
                  <a:tcPr marL="6090" marR="6090" marT="60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</a:t>
                      </a:r>
                    </a:p>
                  </a:txBody>
                  <a:tcPr marL="6090" marR="6090" marT="60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69436761"/>
                  </a:ext>
                </a:extLst>
              </a:tr>
              <a:tr h="142210"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90" marR="6090" marT="609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</a:t>
                      </a:r>
                    </a:p>
                  </a:txBody>
                  <a:tcPr marL="6090" marR="6090" marT="609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</a:t>
                      </a:r>
                    </a:p>
                  </a:txBody>
                  <a:tcPr marL="6090" marR="6090" marT="609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</a:t>
                      </a:r>
                    </a:p>
                  </a:txBody>
                  <a:tcPr marL="6090" marR="6090" marT="609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</a:t>
                      </a:r>
                    </a:p>
                  </a:txBody>
                  <a:tcPr marL="6090" marR="6090" marT="609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</a:t>
                      </a:r>
                    </a:p>
                  </a:txBody>
                  <a:tcPr marL="6090" marR="6090" marT="609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</a:t>
                      </a:r>
                    </a:p>
                  </a:txBody>
                  <a:tcPr marL="6090" marR="6090" marT="609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</a:t>
                      </a:r>
                    </a:p>
                  </a:txBody>
                  <a:tcPr marL="6090" marR="6090" marT="609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</a:t>
                      </a:r>
                    </a:p>
                  </a:txBody>
                  <a:tcPr marL="6090" marR="6090" marT="609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</a:t>
                      </a:r>
                    </a:p>
                  </a:txBody>
                  <a:tcPr marL="6090" marR="6090" marT="609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42690675"/>
                  </a:ext>
                </a:extLst>
              </a:tr>
              <a:tr h="142210"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90" marR="6090" marT="60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90" marR="6090" marT="60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90" marR="6090" marT="60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90" marR="6090" marT="60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90" marR="6090" marT="60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90" marR="6090" marT="60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90" marR="6090" marT="60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90" marR="6090" marT="60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90" marR="6090" marT="60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90" marR="6090" marT="60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34322631"/>
                  </a:ext>
                </a:extLst>
              </a:tr>
              <a:tr h="56883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Importance of current in-House Instruments</a:t>
                      </a:r>
                    </a:p>
                  </a:txBody>
                  <a:tcPr marL="6090" marR="6090" marT="60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ABI3130xl (Sanger-Sequencing &amp; FA)</a:t>
                      </a:r>
                    </a:p>
                  </a:txBody>
                  <a:tcPr marL="6090" marR="6090" marT="60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Ion Torrent S5 (NGS)</a:t>
                      </a:r>
                    </a:p>
                  </a:txBody>
                  <a:tcPr marL="6090" marR="6090" marT="60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ViiA7 &amp; QS6-Flex (qPCR)</a:t>
                      </a:r>
                    </a:p>
                  </a:txBody>
                  <a:tcPr marL="6090" marR="6090" marT="60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Veriti</a:t>
                      </a:r>
                      <a:r>
                        <a:rPr lang="en-US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Thermal-Cycler (std PCR)</a:t>
                      </a:r>
                    </a:p>
                  </a:txBody>
                  <a:tcPr marL="6090" marR="6090" marT="60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Smart-Check (Pipette verification)</a:t>
                      </a:r>
                    </a:p>
                  </a:txBody>
                  <a:tcPr marL="6090" marR="6090" marT="60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SpeedVac</a:t>
                      </a:r>
                    </a:p>
                  </a:txBody>
                  <a:tcPr marL="6090" marR="6090" marT="60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Diagenode Bioruptor (DNA shearing)</a:t>
                      </a:r>
                    </a:p>
                  </a:txBody>
                  <a:tcPr marL="6090" marR="6090" marT="60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5810R Plate Centrifuge</a:t>
                      </a:r>
                    </a:p>
                  </a:txBody>
                  <a:tcPr marL="6090" marR="6090" marT="60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Typhoon 8600</a:t>
                      </a:r>
                    </a:p>
                  </a:txBody>
                  <a:tcPr marL="6090" marR="6090" marT="60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87310925"/>
                  </a:ext>
                </a:extLst>
              </a:tr>
              <a:tr h="142210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Mission Critical</a:t>
                      </a:r>
                    </a:p>
                  </a:txBody>
                  <a:tcPr marL="6090" marR="6090" marT="60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46%</a:t>
                      </a:r>
                    </a:p>
                  </a:txBody>
                  <a:tcPr marL="6090" marR="6090" marT="60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16%</a:t>
                      </a:r>
                    </a:p>
                  </a:txBody>
                  <a:tcPr marL="6090" marR="6090" marT="60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34%</a:t>
                      </a:r>
                    </a:p>
                  </a:txBody>
                  <a:tcPr marL="6090" marR="6090" marT="60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9%</a:t>
                      </a:r>
                    </a:p>
                  </a:txBody>
                  <a:tcPr marL="6090" marR="6090" marT="60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13%</a:t>
                      </a:r>
                    </a:p>
                  </a:txBody>
                  <a:tcPr marL="6090" marR="6090" marT="60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11%</a:t>
                      </a:r>
                    </a:p>
                  </a:txBody>
                  <a:tcPr marL="6090" marR="6090" marT="60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12%</a:t>
                      </a:r>
                    </a:p>
                  </a:txBody>
                  <a:tcPr marL="6090" marR="6090" marT="60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11%</a:t>
                      </a:r>
                    </a:p>
                  </a:txBody>
                  <a:tcPr marL="6090" marR="6090" marT="60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15%</a:t>
                      </a:r>
                    </a:p>
                  </a:txBody>
                  <a:tcPr marL="6090" marR="6090" marT="60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38685402"/>
                  </a:ext>
                </a:extLst>
              </a:tr>
              <a:tr h="142210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High</a:t>
                      </a:r>
                    </a:p>
                  </a:txBody>
                  <a:tcPr marL="6090" marR="6090" marT="60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37%</a:t>
                      </a:r>
                    </a:p>
                  </a:txBody>
                  <a:tcPr marL="6090" marR="6090" marT="60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33%</a:t>
                      </a:r>
                    </a:p>
                  </a:txBody>
                  <a:tcPr marL="6090" marR="6090" marT="60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41%</a:t>
                      </a:r>
                    </a:p>
                  </a:txBody>
                  <a:tcPr marL="6090" marR="6090" marT="60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37%</a:t>
                      </a:r>
                    </a:p>
                  </a:txBody>
                  <a:tcPr marL="6090" marR="6090" marT="60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28%</a:t>
                      </a:r>
                    </a:p>
                  </a:txBody>
                  <a:tcPr marL="6090" marR="6090" marT="60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40%</a:t>
                      </a:r>
                    </a:p>
                  </a:txBody>
                  <a:tcPr marL="6090" marR="6090" marT="60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34%</a:t>
                      </a:r>
                    </a:p>
                  </a:txBody>
                  <a:tcPr marL="6090" marR="6090" marT="60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38%</a:t>
                      </a:r>
                    </a:p>
                  </a:txBody>
                  <a:tcPr marL="6090" marR="6090" marT="60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36%</a:t>
                      </a:r>
                    </a:p>
                  </a:txBody>
                  <a:tcPr marL="6090" marR="6090" marT="60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82259067"/>
                  </a:ext>
                </a:extLst>
              </a:tr>
              <a:tr h="142210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Medium</a:t>
                      </a:r>
                    </a:p>
                  </a:txBody>
                  <a:tcPr marL="6090" marR="6090" marT="60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10%</a:t>
                      </a:r>
                    </a:p>
                  </a:txBody>
                  <a:tcPr marL="6090" marR="6090" marT="60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29%</a:t>
                      </a:r>
                    </a:p>
                  </a:txBody>
                  <a:tcPr marL="6090" marR="6090" marT="60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14%</a:t>
                      </a:r>
                    </a:p>
                  </a:txBody>
                  <a:tcPr marL="6090" marR="6090" marT="60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26%</a:t>
                      </a:r>
                    </a:p>
                  </a:txBody>
                  <a:tcPr marL="6090" marR="6090" marT="60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38%</a:t>
                      </a:r>
                    </a:p>
                  </a:txBody>
                  <a:tcPr marL="6090" marR="6090" marT="60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26%</a:t>
                      </a:r>
                    </a:p>
                  </a:txBody>
                  <a:tcPr marL="6090" marR="6090" marT="60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29%</a:t>
                      </a:r>
                    </a:p>
                  </a:txBody>
                  <a:tcPr marL="6090" marR="6090" marT="60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30%</a:t>
                      </a:r>
                    </a:p>
                  </a:txBody>
                  <a:tcPr marL="6090" marR="6090" marT="60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28%</a:t>
                      </a:r>
                    </a:p>
                  </a:txBody>
                  <a:tcPr marL="6090" marR="6090" marT="60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69329089"/>
                  </a:ext>
                </a:extLst>
              </a:tr>
              <a:tr h="142210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Low</a:t>
                      </a:r>
                    </a:p>
                  </a:txBody>
                  <a:tcPr marL="6090" marR="6090" marT="60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6%</a:t>
                      </a:r>
                    </a:p>
                  </a:txBody>
                  <a:tcPr marL="6090" marR="6090" marT="60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22%</a:t>
                      </a:r>
                    </a:p>
                  </a:txBody>
                  <a:tcPr marL="6090" marR="6090" marT="60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10%</a:t>
                      </a:r>
                    </a:p>
                  </a:txBody>
                  <a:tcPr marL="6090" marR="6090" marT="60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28%</a:t>
                      </a:r>
                    </a:p>
                  </a:txBody>
                  <a:tcPr marL="6090" marR="6090" marT="60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23%</a:t>
                      </a:r>
                    </a:p>
                  </a:txBody>
                  <a:tcPr marL="6090" marR="6090" marT="60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23%</a:t>
                      </a:r>
                    </a:p>
                  </a:txBody>
                  <a:tcPr marL="6090" marR="6090" marT="60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24%</a:t>
                      </a:r>
                    </a:p>
                  </a:txBody>
                  <a:tcPr marL="6090" marR="6090" marT="60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21%</a:t>
                      </a:r>
                    </a:p>
                  </a:txBody>
                  <a:tcPr marL="6090" marR="6090" marT="60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21%</a:t>
                      </a:r>
                    </a:p>
                  </a:txBody>
                  <a:tcPr marL="6090" marR="6090" marT="60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17927990"/>
                  </a:ext>
                </a:extLst>
              </a:tr>
            </a:tbl>
          </a:graphicData>
        </a:graphic>
      </p:graphicFrame>
      <p:sp>
        <p:nvSpPr>
          <p:cNvPr id="8" name="Title 7">
            <a:extLst>
              <a:ext uri="{FF2B5EF4-FFF2-40B4-BE49-F238E27FC236}">
                <a16:creationId xmlns:a16="http://schemas.microsoft.com/office/drawing/2014/main" id="{0767CAC6-EC45-4229-937D-2B59B9E198C9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960120" y="134285"/>
            <a:ext cx="5174866" cy="407974"/>
          </a:xfrm>
        </p:spPr>
        <p:txBody>
          <a:bodyPr>
            <a:normAutofit/>
          </a:bodyPr>
          <a:lstStyle/>
          <a:p>
            <a:pPr>
              <a:defRPr sz="1400" b="0" i="0" u="none" strike="noStrike" kern="1200" spc="0" baseline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ea typeface="+mn-ea"/>
                <a:cs typeface="+mn-cs"/>
              </a:defRPr>
            </a:pPr>
            <a:r>
              <a:rPr lang="en-US" sz="1600" dirty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</a:rPr>
              <a:t>Importance of current in-House Instruments: by </a:t>
            </a:r>
            <a:r>
              <a:rPr lang="en-US" sz="1600" dirty="0">
                <a:solidFill>
                  <a:srgbClr val="FF0000"/>
                </a:solidFill>
                <a:latin typeface="+mn-lt"/>
              </a:rPr>
              <a:t>Importance</a:t>
            </a:r>
          </a:p>
        </p:txBody>
      </p:sp>
    </p:spTree>
    <p:extLst>
      <p:ext uri="{BB962C8B-B14F-4D97-AF65-F5344CB8AC3E}">
        <p14:creationId xmlns:p14="http://schemas.microsoft.com/office/powerpoint/2010/main" val="12276970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 descr="Survey results for how important the facility's current in-house services are.">
            <a:extLst>
              <a:ext uri="{FF2B5EF4-FFF2-40B4-BE49-F238E27FC236}">
                <a16:creationId xmlns:a16="http://schemas.microsoft.com/office/drawing/2014/main" id="{79E7BB22-8430-4179-ABCF-1784AA08828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96080036"/>
              </p:ext>
            </p:extLst>
          </p:nvPr>
        </p:nvGraphicFramePr>
        <p:xfrm>
          <a:off x="130629" y="499730"/>
          <a:ext cx="7001691" cy="30141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3B15E6EC-57E6-4721-B32C-D0AD2778601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6597265"/>
              </p:ext>
            </p:extLst>
          </p:nvPr>
        </p:nvGraphicFramePr>
        <p:xfrm>
          <a:off x="130630" y="3705225"/>
          <a:ext cx="7001690" cy="3429000"/>
        </p:xfrm>
        <a:graphic>
          <a:graphicData uri="http://schemas.openxmlformats.org/drawingml/2006/table">
            <a:tbl>
              <a:tblPr firstRow="1"/>
              <a:tblGrid>
                <a:gridCol w="1289786">
                  <a:extLst>
                    <a:ext uri="{9D8B030D-6E8A-4147-A177-3AD203B41FA5}">
                      <a16:colId xmlns:a16="http://schemas.microsoft.com/office/drawing/2014/main" val="2549872645"/>
                    </a:ext>
                  </a:extLst>
                </a:gridCol>
                <a:gridCol w="1264981">
                  <a:extLst>
                    <a:ext uri="{9D8B030D-6E8A-4147-A177-3AD203B41FA5}">
                      <a16:colId xmlns:a16="http://schemas.microsoft.com/office/drawing/2014/main" val="2074199387"/>
                    </a:ext>
                  </a:extLst>
                </a:gridCol>
                <a:gridCol w="1264981">
                  <a:extLst>
                    <a:ext uri="{9D8B030D-6E8A-4147-A177-3AD203B41FA5}">
                      <a16:colId xmlns:a16="http://schemas.microsoft.com/office/drawing/2014/main" val="2795501607"/>
                    </a:ext>
                  </a:extLst>
                </a:gridCol>
                <a:gridCol w="1264981">
                  <a:extLst>
                    <a:ext uri="{9D8B030D-6E8A-4147-A177-3AD203B41FA5}">
                      <a16:colId xmlns:a16="http://schemas.microsoft.com/office/drawing/2014/main" val="4169011426"/>
                    </a:ext>
                  </a:extLst>
                </a:gridCol>
                <a:gridCol w="1009859">
                  <a:extLst>
                    <a:ext uri="{9D8B030D-6E8A-4147-A177-3AD203B41FA5}">
                      <a16:colId xmlns:a16="http://schemas.microsoft.com/office/drawing/2014/main" val="2159775615"/>
                    </a:ext>
                  </a:extLst>
                </a:gridCol>
                <a:gridCol w="907102">
                  <a:extLst>
                    <a:ext uri="{9D8B030D-6E8A-4147-A177-3AD203B41FA5}">
                      <a16:colId xmlns:a16="http://schemas.microsoft.com/office/drawing/2014/main" val="3282217379"/>
                    </a:ext>
                  </a:extLst>
                </a:gridCol>
              </a:tblGrid>
              <a:tr h="5715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Importance of current in-House Services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Full-Service DNA Sequencing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Bioanalyzer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Qubit4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DNA Size-Selection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Supplies &amp; Reagents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9644036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Mission Critical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400853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High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1318976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Medium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0632682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Low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3539542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 Opinion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1816484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0572403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77877267"/>
                  </a:ext>
                </a:extLst>
              </a:tr>
              <a:tr h="5715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Importance of current in-House Services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Full-Service DNA Sequencing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Bioanalyzer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Qubit4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DNA Size-Selection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Supplies &amp; Reagents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0749158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Mission Critical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7410098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High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874312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Medium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0200274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Low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9060140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19958499"/>
                  </a:ext>
                </a:extLst>
              </a:tr>
            </a:tbl>
          </a:graphicData>
        </a:graphic>
      </p:graphicFrame>
      <p:sp>
        <p:nvSpPr>
          <p:cNvPr id="4" name="Title 3">
            <a:extLst>
              <a:ext uri="{FF2B5EF4-FFF2-40B4-BE49-F238E27FC236}">
                <a16:creationId xmlns:a16="http://schemas.microsoft.com/office/drawing/2014/main" id="{B133661C-6BA7-4882-8F8A-3CA596FD0452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40603" y="0"/>
            <a:ext cx="3813899" cy="578095"/>
          </a:xfrm>
        </p:spPr>
        <p:txBody>
          <a:bodyPr>
            <a:normAutofit/>
          </a:bodyPr>
          <a:lstStyle/>
          <a:p>
            <a:r>
              <a:rPr lang="en-US" sz="1600" dirty="0">
                <a:latin typeface="+mn-lt"/>
              </a:rPr>
              <a:t>Importance of current in-House Services</a:t>
            </a:r>
          </a:p>
        </p:txBody>
      </p:sp>
    </p:spTree>
    <p:extLst>
      <p:ext uri="{BB962C8B-B14F-4D97-AF65-F5344CB8AC3E}">
        <p14:creationId xmlns:p14="http://schemas.microsoft.com/office/powerpoint/2010/main" val="26034624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383</TotalTime>
  <Words>1631</Words>
  <Application>Microsoft Office PowerPoint</Application>
  <PresentationFormat>Custom</PresentationFormat>
  <Paragraphs>869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Office Theme</vt:lpstr>
      <vt:lpstr>Respondents' classification (N = 80)</vt:lpstr>
      <vt:lpstr>Respondents' affiliations by College (N = 80)</vt:lpstr>
      <vt:lpstr>Facility mentioned in Grant Applications</vt:lpstr>
      <vt:lpstr>Facility importance to securing funds for Collaborations</vt:lpstr>
      <vt:lpstr>Importance of Facility to Recruitment</vt:lpstr>
      <vt:lpstr>Importance of Facility Expertise &amp; Training</vt:lpstr>
      <vt:lpstr>Importance of current in-House Instruments: by Instrument </vt:lpstr>
      <vt:lpstr>Importance of current in-House Instruments: by Importance</vt:lpstr>
      <vt:lpstr>Importance of current in-House Services</vt:lpstr>
      <vt:lpstr>Importance of Potential in-House Instruments: by Instrument</vt:lpstr>
      <vt:lpstr>Importance of Potential in-House Instruments: by Importance</vt:lpstr>
      <vt:lpstr>Respondents suggested Instrument Upgrades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Respondents' classification (N = 80)</dc:title>
  <dc:creator>Scott W Herke</dc:creator>
  <cp:lastModifiedBy>Scott W Herke</cp:lastModifiedBy>
  <cp:revision>2</cp:revision>
  <dcterms:created xsi:type="dcterms:W3CDTF">2021-11-18T16:07:29Z</dcterms:created>
  <dcterms:modified xsi:type="dcterms:W3CDTF">2021-11-18T22:31:09Z</dcterms:modified>
</cp:coreProperties>
</file>